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5"/>
  </p:notesMasterIdLst>
  <p:handoutMasterIdLst>
    <p:handoutMasterId r:id="rId76"/>
  </p:handoutMasterIdLst>
  <p:sldIdLst>
    <p:sldId id="945" r:id="rId2"/>
    <p:sldId id="1378" r:id="rId3"/>
    <p:sldId id="1379" r:id="rId4"/>
    <p:sldId id="1380" r:id="rId5"/>
    <p:sldId id="1381" r:id="rId6"/>
    <p:sldId id="1391" r:id="rId7"/>
    <p:sldId id="1390" r:id="rId8"/>
    <p:sldId id="1386" r:id="rId9"/>
    <p:sldId id="1387" r:id="rId10"/>
    <p:sldId id="1382" r:id="rId11"/>
    <p:sldId id="1384" r:id="rId12"/>
    <p:sldId id="1388" r:id="rId13"/>
    <p:sldId id="1389" r:id="rId14"/>
    <p:sldId id="1383" r:id="rId15"/>
    <p:sldId id="1385" r:id="rId16"/>
    <p:sldId id="1392" r:id="rId17"/>
    <p:sldId id="1353" r:id="rId18"/>
    <p:sldId id="1282" r:id="rId19"/>
    <p:sldId id="1283" r:id="rId20"/>
    <p:sldId id="1338" r:id="rId21"/>
    <p:sldId id="1284" r:id="rId22"/>
    <p:sldId id="1285" r:id="rId23"/>
    <p:sldId id="1347" r:id="rId24"/>
    <p:sldId id="1344" r:id="rId25"/>
    <p:sldId id="1345" r:id="rId26"/>
    <p:sldId id="1346" r:id="rId27"/>
    <p:sldId id="1364" r:id="rId28"/>
    <p:sldId id="1354" r:id="rId29"/>
    <p:sldId id="1289" r:id="rId30"/>
    <p:sldId id="1331" r:id="rId31"/>
    <p:sldId id="1398" r:id="rId32"/>
    <p:sldId id="1396" r:id="rId33"/>
    <p:sldId id="1399" r:id="rId34"/>
    <p:sldId id="1400" r:id="rId35"/>
    <p:sldId id="1401" r:id="rId36"/>
    <p:sldId id="1404" r:id="rId37"/>
    <p:sldId id="1402" r:id="rId38"/>
    <p:sldId id="1403" r:id="rId39"/>
    <p:sldId id="1393" r:id="rId40"/>
    <p:sldId id="1397" r:id="rId41"/>
    <p:sldId id="1405" r:id="rId42"/>
    <p:sldId id="1406" r:id="rId43"/>
    <p:sldId id="1407" r:id="rId44"/>
    <p:sldId id="1409" r:id="rId45"/>
    <p:sldId id="1410" r:id="rId46"/>
    <p:sldId id="1411" r:id="rId47"/>
    <p:sldId id="1412" r:id="rId48"/>
    <p:sldId id="1413" r:id="rId49"/>
    <p:sldId id="1414" r:id="rId50"/>
    <p:sldId id="1415" r:id="rId51"/>
    <p:sldId id="1416" r:id="rId52"/>
    <p:sldId id="1417" r:id="rId53"/>
    <p:sldId id="1418" r:id="rId54"/>
    <p:sldId id="1419" r:id="rId55"/>
    <p:sldId id="1420" r:id="rId56"/>
    <p:sldId id="1421" r:id="rId57"/>
    <p:sldId id="1422" r:id="rId58"/>
    <p:sldId id="1423" r:id="rId59"/>
    <p:sldId id="1424" r:id="rId60"/>
    <p:sldId id="1425" r:id="rId61"/>
    <p:sldId id="1426" r:id="rId62"/>
    <p:sldId id="1427" r:id="rId63"/>
    <p:sldId id="1428" r:id="rId64"/>
    <p:sldId id="1429" r:id="rId65"/>
    <p:sldId id="1430" r:id="rId66"/>
    <p:sldId id="1431" r:id="rId67"/>
    <p:sldId id="1432" r:id="rId68"/>
    <p:sldId id="1433" r:id="rId69"/>
    <p:sldId id="1434" r:id="rId70"/>
    <p:sldId id="1436" r:id="rId71"/>
    <p:sldId id="1437" r:id="rId72"/>
    <p:sldId id="1438" r:id="rId73"/>
    <p:sldId id="1278" r:id="rId74"/>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varScale="1">
        <p:scale>
          <a:sx n="90" d="100"/>
          <a:sy n="90" d="100"/>
        </p:scale>
        <p:origin x="-896" y="-104"/>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80" Type="http://schemas.openxmlformats.org/officeDocument/2006/relationships/theme" Target="theme/theme1.xml"/><Relationship Id="rId81" Type="http://schemas.openxmlformats.org/officeDocument/2006/relationships/tableStyles" Target="tableStyles.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notesMaster" Target="notesMasters/notesMaster1.xml"/><Relationship Id="rId76" Type="http://schemas.openxmlformats.org/officeDocument/2006/relationships/handoutMaster" Target="handoutMasters/handoutMaster1.xml"/><Relationship Id="rId77" Type="http://schemas.openxmlformats.org/officeDocument/2006/relationships/printerSettings" Target="printerSettings/printerSettings1.bin"/><Relationship Id="rId78" Type="http://schemas.openxmlformats.org/officeDocument/2006/relationships/presProps" Target="presProps.xml"/><Relationship Id="rId79" Type="http://schemas.openxmlformats.org/officeDocument/2006/relationships/viewProps" Target="viewProps.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By the time it shuts down in 2011, the CERN collider should have amassed about 20 times as much data as it now has. (</a:t>
            </a:r>
            <a:r>
              <a:rPr lang="en-US" dirty="0" err="1" smtClean="0"/>
              <a:t>NYTimes</a:t>
            </a:r>
            <a:r>
              <a:rPr lang="en-US" dirty="0" smtClean="0"/>
              <a:t> article, “Trillions of Reasons to Be Excited”,</a:t>
            </a:r>
            <a:r>
              <a:rPr lang="en-US" baseline="0" dirty="0" smtClean="0"/>
              <a:t> 11/1/2010)</a:t>
            </a:r>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3</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jpe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 Id="rId3"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e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0.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xml"/><Relationship Id="rId3"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jpe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6.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7.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8.jpe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29.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jpe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0.png"/><Relationship Id="rId3" Type="http://schemas.openxmlformats.org/officeDocument/2006/relationships/image" Target="../media/image31.wmf"/></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8.jpe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7.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jpeg"/><Relationship Id="rId5" Type="http://schemas.openxmlformats.org/officeDocument/2006/relationships/image" Target="../media/image13.jpeg"/><Relationship Id="rId1" Type="http://schemas.openxmlformats.org/officeDocument/2006/relationships/slideLayout" Target="../slideLayouts/slideLayout5.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a:solidFill>
                  <a:schemeClr val="bg2"/>
                </a:solidFill>
                <a:latin typeface="Gill Sans"/>
                <a:cs typeface="Gill Sans"/>
              </a:rPr>
              <a:t>Big Data Infrastructure</a:t>
            </a:r>
          </a:p>
        </p:txBody>
      </p:sp>
      <p:sp>
        <p:nvSpPr>
          <p:cNvPr id="11" name="Rectangle 3"/>
          <p:cNvSpPr txBox="1">
            <a:spLocks noChangeArrowheads="1"/>
          </p:cNvSpPr>
          <p:nvPr/>
        </p:nvSpPr>
        <p:spPr bwMode="auto">
          <a:xfrm>
            <a:off x="3276600" y="4038600"/>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algn="r" defTabSz="914259" eaLnBrk="1" hangingPunct="1">
              <a:buClr>
                <a:srgbClr val="5675A9"/>
              </a:buClr>
              <a:buSzPct val="75000"/>
              <a:defRPr/>
            </a:pPr>
            <a:r>
              <a:rPr lang="en-US" sz="2000" b="0" kern="0" dirty="0" smtClean="0">
                <a:solidFill>
                  <a:schemeClr val="bg2"/>
                </a:solidFill>
                <a:latin typeface="Gill Sans"/>
                <a:cs typeface="Gill Sans"/>
              </a:rPr>
              <a:t>Jimmy Lin</a:t>
            </a:r>
          </a:p>
          <a:p>
            <a:pPr algn="r" defTabSz="914259" eaLnBrk="1" hangingPunct="1">
              <a:buClr>
                <a:srgbClr val="5675A9"/>
              </a:buClr>
              <a:buSzPct val="75000"/>
              <a:defRPr/>
            </a:pPr>
            <a:r>
              <a:rPr lang="en-US" sz="2000" b="0" kern="0" dirty="0" smtClean="0">
                <a:solidFill>
                  <a:schemeClr val="bg2"/>
                </a:solidFill>
                <a:latin typeface="Gill Sans"/>
                <a:cs typeface="Gill Sans"/>
              </a:rPr>
              <a:t>University of Maryland</a:t>
            </a:r>
          </a:p>
          <a:p>
            <a:pPr algn="r" defTabSz="914259" eaLnBrk="1" hangingPunct="1">
              <a:buClr>
                <a:srgbClr val="5675A9"/>
              </a:buClr>
              <a:buSzPct val="75000"/>
              <a:defRPr/>
            </a:pPr>
            <a:r>
              <a:rPr lang="en-US" sz="2000" b="0" kern="0" dirty="0" smtClean="0">
                <a:solidFill>
                  <a:schemeClr val="bg2"/>
                </a:solidFill>
                <a:latin typeface="Gill Sans"/>
                <a:cs typeface="Gill Sans"/>
              </a:rPr>
              <a:t>Monday, February </a:t>
            </a:r>
            <a:r>
              <a:rPr lang="en-US" sz="2000" b="0" kern="0" dirty="0" smtClean="0">
                <a:solidFill>
                  <a:schemeClr val="bg2"/>
                </a:solidFill>
                <a:latin typeface="Gill Sans"/>
                <a:cs typeface="Gill Sans"/>
              </a:rPr>
              <a:t>2</a:t>
            </a:r>
            <a:r>
              <a:rPr lang="en-US" sz="2000" b="0" kern="0" dirty="0" smtClean="0">
                <a:solidFill>
                  <a:schemeClr val="bg2"/>
                </a:solidFill>
                <a:latin typeface="Gill Sans"/>
                <a:cs typeface="Gill Sans"/>
              </a:rPr>
              <a:t>, 2015</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pic>
        <p:nvPicPr>
          <p:cNvPr id="6" name="Picture 5" descr="University_of_Maryland_Se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4038600"/>
            <a:ext cx="1143000" cy="1143000"/>
          </a:xfrm>
          <a:prstGeom prst="rect">
            <a:avLst/>
          </a:prstGeom>
        </p:spPr>
      </p:pic>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Session 2: From Business Intelligence to Data Science</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Tree>
    <p:extLst>
      <p:ext uri="{BB962C8B-B14F-4D97-AF65-F5344CB8AC3E}">
        <p14:creationId xmlns:p14="http://schemas.microsoft.com/office/powerpoint/2010/main" val="382334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ThreeGorgesDam-China2009.jpg"/>
          <p:cNvPicPr>
            <a:picLocks noChangeAspect="1"/>
          </p:cNvPicPr>
          <p:nvPr/>
        </p:nvPicPr>
        <p:blipFill>
          <a:blip r:embed="rId2" cstate="print"/>
          <a:stretch>
            <a:fillRect/>
          </a:stretch>
        </p:blipFill>
        <p:spPr>
          <a:xfrm>
            <a:off x="-1295400" y="-56755"/>
            <a:ext cx="11658601" cy="6914756"/>
          </a:xfrm>
          <a:prstGeom prst="rect">
            <a:avLst/>
          </a:prstGeom>
        </p:spPr>
      </p:pic>
      <p:sp>
        <p:nvSpPr>
          <p:cNvPr id="18" name="Title 1"/>
          <p:cNvSpPr txBox="1">
            <a:spLocks/>
          </p:cNvSpPr>
          <p:nvPr/>
        </p:nvSpPr>
        <p:spPr>
          <a:xfrm>
            <a:off x="4724400" y="228600"/>
            <a:ext cx="3886200" cy="6858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000000"/>
                </a:solidFill>
                <a:effectLst/>
                <a:uLnTx/>
                <a:uFillTx/>
                <a:latin typeface="Gill Sans"/>
                <a:ea typeface="+mj-ea"/>
                <a:cs typeface="Gill Sans"/>
              </a:rPr>
              <a:t>Engineering</a:t>
            </a:r>
            <a:endParaRPr kumimoji="0" lang="en-US" sz="3600" b="0" i="0" u="none" strike="noStrike" kern="0" cap="none" spc="0" normalizeH="0" baseline="0" noProof="0" dirty="0">
              <a:ln>
                <a:noFill/>
              </a:ln>
              <a:solidFill>
                <a:srgbClr val="000000"/>
              </a:solidFill>
              <a:effectLst/>
              <a:uLnTx/>
              <a:uFillTx/>
              <a:latin typeface="Gill Sans"/>
              <a:ea typeface="+mj-ea"/>
              <a:cs typeface="Gill Sans"/>
            </a:endParaRPr>
          </a:p>
        </p:txBody>
      </p:sp>
      <p:sp>
        <p:nvSpPr>
          <p:cNvPr id="20" name="Content Placeholder 2"/>
          <p:cNvSpPr txBox="1">
            <a:spLocks/>
          </p:cNvSpPr>
          <p:nvPr/>
        </p:nvSpPr>
        <p:spPr>
          <a:xfrm>
            <a:off x="3810000" y="914400"/>
            <a:ext cx="4800600" cy="838200"/>
          </a:xfrm>
          <a:prstGeom prst="rect">
            <a:avLst/>
          </a:prstGeom>
        </p:spPr>
        <p:txBody>
          <a:bodyPr/>
          <a:lstStyle/>
          <a:p>
            <a:pPr marL="342848" lvl="0" indent="-342848" algn="r" eaLnBrk="1" hangingPunct="1">
              <a:spcBef>
                <a:spcPct val="25000"/>
              </a:spcBef>
              <a:spcAft>
                <a:spcPct val="25000"/>
              </a:spcAft>
              <a:buClr>
                <a:srgbClr val="5675A9"/>
              </a:buClr>
              <a:buSzPct val="75000"/>
            </a:pPr>
            <a:r>
              <a:rPr lang="en-US" sz="2000" b="0" kern="0" dirty="0" smtClean="0">
                <a:solidFill>
                  <a:schemeClr val="bg1"/>
                </a:solidFill>
                <a:latin typeface="Gill Sans"/>
                <a:cs typeface="Gill Sans"/>
              </a:rPr>
              <a:t>The unreasonable effectiveness of data</a:t>
            </a:r>
          </a:p>
          <a:p>
            <a:pPr marL="342848" lvl="0" indent="-342848" algn="r" eaLnBrk="1" hangingPunct="1">
              <a:spcBef>
                <a:spcPct val="25000"/>
              </a:spcBef>
              <a:spcAft>
                <a:spcPct val="25000"/>
              </a:spcAft>
              <a:buClr>
                <a:srgbClr val="5675A9"/>
              </a:buClr>
              <a:buSzPct val="75000"/>
            </a:pPr>
            <a:r>
              <a:rPr lang="en-US" sz="2000" b="0" kern="0" dirty="0" smtClean="0">
                <a:solidFill>
                  <a:schemeClr val="bg1"/>
                </a:solidFill>
                <a:latin typeface="Gill Sans"/>
                <a:cs typeface="Gill Sans"/>
              </a:rPr>
              <a:t>Count and normalize!</a:t>
            </a:r>
          </a:p>
        </p:txBody>
      </p:sp>
      <p:sp>
        <p:nvSpPr>
          <p:cNvPr id="21" name="TextBox 3"/>
          <p:cNvSpPr txBox="1">
            <a:spLocks noChangeArrowheads="1"/>
          </p:cNvSpPr>
          <p:nvPr/>
        </p:nvSpPr>
        <p:spPr bwMode="auto">
          <a:xfrm>
            <a:off x="6477000" y="6611938"/>
            <a:ext cx="2667000" cy="246221"/>
          </a:xfrm>
          <a:prstGeom prst="rect">
            <a:avLst/>
          </a:prstGeom>
          <a:noFill/>
          <a:ln w="9525">
            <a:noFill/>
            <a:miter lim="800000"/>
            <a:headEnd/>
            <a:tailEnd/>
          </a:ln>
        </p:spPr>
        <p:txBody>
          <a:bodyPr wrap="square">
            <a:spAutoFit/>
          </a:bodyPr>
          <a:lstStyle/>
          <a:p>
            <a:pPr algn="r"/>
            <a:r>
              <a:rPr lang="en-US" sz="1000" b="0" dirty="0">
                <a:solidFill>
                  <a:srgbClr val="FFFFFF"/>
                </a:solidFill>
              </a:rPr>
              <a:t>Source: </a:t>
            </a:r>
            <a:r>
              <a:rPr lang="en-US" sz="1000" b="0" dirty="0" smtClean="0">
                <a:solidFill>
                  <a:srgbClr val="FFFFFF"/>
                </a:solidFill>
              </a:rPr>
              <a:t>Wikipedia (Three Gorges Dam)</a:t>
            </a:r>
          </a:p>
        </p:txBody>
      </p:sp>
    </p:spTree>
    <p:extLst>
      <p:ext uri="{BB962C8B-B14F-4D97-AF65-F5344CB8AC3E}">
        <p14:creationId xmlns:p14="http://schemas.microsoft.com/office/powerpoint/2010/main" val="220532920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dirty="0" smtClean="0"/>
              <a:t>What to do with more data?</a:t>
            </a:r>
          </a:p>
        </p:txBody>
      </p:sp>
      <p:sp>
        <p:nvSpPr>
          <p:cNvPr id="13315" name="Content Placeholder 2"/>
          <p:cNvSpPr>
            <a:spLocks noGrp="1"/>
          </p:cNvSpPr>
          <p:nvPr>
            <p:ph idx="1"/>
          </p:nvPr>
        </p:nvSpPr>
        <p:spPr/>
        <p:txBody>
          <a:bodyPr/>
          <a:lstStyle/>
          <a:p>
            <a:r>
              <a:rPr lang="en-US" dirty="0" smtClean="0"/>
              <a:t>Answering factoid questions</a:t>
            </a:r>
          </a:p>
          <a:p>
            <a:pPr lvl="1"/>
            <a:r>
              <a:rPr lang="en-US" dirty="0" smtClean="0"/>
              <a:t>Pattern matching on the Web</a:t>
            </a:r>
          </a:p>
          <a:p>
            <a:pPr lvl="1"/>
            <a:r>
              <a:rPr lang="en-US" dirty="0" smtClean="0"/>
              <a:t>Works amazingly well</a:t>
            </a:r>
          </a:p>
          <a:p>
            <a:pPr lvl="1"/>
            <a:endParaRPr lang="en-US" dirty="0" smtClean="0"/>
          </a:p>
          <a:p>
            <a:r>
              <a:rPr lang="en-US" dirty="0" smtClean="0"/>
              <a:t>Learning relations</a:t>
            </a:r>
          </a:p>
          <a:p>
            <a:pPr lvl="1"/>
            <a:r>
              <a:rPr lang="en-US" dirty="0" smtClean="0"/>
              <a:t>Start with seed instances</a:t>
            </a:r>
          </a:p>
          <a:p>
            <a:pPr lvl="1"/>
            <a:r>
              <a:rPr lang="en-US" dirty="0" smtClean="0"/>
              <a:t>Search for patterns on the Web</a:t>
            </a:r>
          </a:p>
          <a:p>
            <a:pPr lvl="1"/>
            <a:r>
              <a:rPr lang="en-US" dirty="0" smtClean="0"/>
              <a:t>Using patterns to find more instances</a:t>
            </a:r>
          </a:p>
        </p:txBody>
      </p:sp>
      <p:sp>
        <p:nvSpPr>
          <p:cNvPr id="11268" name="TextBox 3"/>
          <p:cNvSpPr txBox="1">
            <a:spLocks noChangeArrowheads="1"/>
          </p:cNvSpPr>
          <p:nvPr/>
        </p:nvSpPr>
        <p:spPr bwMode="auto">
          <a:xfrm>
            <a:off x="2209800" y="2362200"/>
            <a:ext cx="5469579" cy="369332"/>
          </a:xfrm>
          <a:prstGeom prst="rect">
            <a:avLst/>
          </a:prstGeom>
          <a:noFill/>
          <a:ln w="9525">
            <a:noFill/>
            <a:miter lim="800000"/>
            <a:headEnd/>
            <a:tailEnd/>
          </a:ln>
        </p:spPr>
        <p:txBody>
          <a:bodyPr wrap="none">
            <a:spAutoFit/>
          </a:bodyPr>
          <a:lstStyle/>
          <a:p>
            <a:r>
              <a:rPr lang="en-US" sz="1800" b="0" dirty="0">
                <a:solidFill>
                  <a:schemeClr val="bg1"/>
                </a:solidFill>
                <a:latin typeface="Gill Sans"/>
                <a:cs typeface="Gill Sans"/>
              </a:rPr>
              <a:t>Who shot Abraham Lincoln? </a:t>
            </a:r>
            <a:r>
              <a:rPr lang="en-US" sz="1800" b="0" dirty="0">
                <a:solidFill>
                  <a:schemeClr val="bg1"/>
                </a:solidFill>
                <a:latin typeface="Gill Sans"/>
                <a:cs typeface="Gill Sans"/>
                <a:sym typeface="Symbol" pitchFamily="18" charset="2"/>
              </a:rPr>
              <a:t> </a:t>
            </a:r>
            <a:r>
              <a:rPr lang="en-US" sz="1800" b="0" dirty="0">
                <a:solidFill>
                  <a:srgbClr val="FF0000"/>
                </a:solidFill>
                <a:latin typeface="Gill Sans"/>
                <a:cs typeface="Gill Sans"/>
                <a:sym typeface="Symbol" pitchFamily="18" charset="2"/>
              </a:rPr>
              <a:t>X</a:t>
            </a:r>
            <a:r>
              <a:rPr lang="en-US" sz="1800" b="0" dirty="0">
                <a:solidFill>
                  <a:schemeClr val="bg1"/>
                </a:solidFill>
                <a:latin typeface="Gill Sans"/>
                <a:cs typeface="Gill Sans"/>
                <a:sym typeface="Symbol" pitchFamily="18" charset="2"/>
              </a:rPr>
              <a:t> </a:t>
            </a:r>
            <a:r>
              <a:rPr lang="en-US" sz="1800" b="0" dirty="0">
                <a:solidFill>
                  <a:schemeClr val="bg1"/>
                </a:solidFill>
                <a:latin typeface="Gill Sans"/>
                <a:cs typeface="Gill Sans"/>
              </a:rPr>
              <a:t>shot Abraham Lincoln</a:t>
            </a:r>
          </a:p>
        </p:txBody>
      </p:sp>
      <p:sp>
        <p:nvSpPr>
          <p:cNvPr id="11269" name="TextBox 5"/>
          <p:cNvSpPr txBox="1">
            <a:spLocks noChangeArrowheads="1"/>
          </p:cNvSpPr>
          <p:nvPr/>
        </p:nvSpPr>
        <p:spPr bwMode="auto">
          <a:xfrm>
            <a:off x="1131333" y="5206424"/>
            <a:ext cx="2373867" cy="584776"/>
          </a:xfrm>
          <a:prstGeom prst="rect">
            <a:avLst/>
          </a:prstGeom>
          <a:noFill/>
          <a:ln w="9525">
            <a:noFill/>
            <a:miter lim="800000"/>
            <a:headEnd/>
            <a:tailEnd/>
          </a:ln>
        </p:spPr>
        <p:txBody>
          <a:bodyPr wrap="none">
            <a:spAutoFit/>
          </a:bodyPr>
          <a:lstStyle/>
          <a:p>
            <a:r>
              <a:rPr lang="en-US" b="0" dirty="0">
                <a:solidFill>
                  <a:schemeClr val="bg1"/>
                </a:solidFill>
                <a:latin typeface="Gill Sans"/>
                <a:cs typeface="Gill Sans"/>
              </a:rPr>
              <a:t>Birthday-of(Mozart, 1756)</a:t>
            </a:r>
          </a:p>
          <a:p>
            <a:r>
              <a:rPr lang="en-US" b="0" dirty="0">
                <a:solidFill>
                  <a:schemeClr val="bg1"/>
                </a:solidFill>
                <a:latin typeface="Gill Sans"/>
                <a:cs typeface="Gill Sans"/>
              </a:rPr>
              <a:t>Birthday-of(Einstein, 1879)</a:t>
            </a:r>
          </a:p>
        </p:txBody>
      </p:sp>
      <p:sp>
        <p:nvSpPr>
          <p:cNvPr id="11270" name="TextBox 6"/>
          <p:cNvSpPr txBox="1">
            <a:spLocks noChangeArrowheads="1"/>
          </p:cNvSpPr>
          <p:nvPr/>
        </p:nvSpPr>
        <p:spPr bwMode="auto">
          <a:xfrm>
            <a:off x="3684588" y="4419600"/>
            <a:ext cx="3606276" cy="338554"/>
          </a:xfrm>
          <a:prstGeom prst="rect">
            <a:avLst/>
          </a:prstGeom>
          <a:noFill/>
          <a:ln w="9525">
            <a:noFill/>
            <a:miter lim="800000"/>
            <a:headEnd/>
            <a:tailEnd/>
          </a:ln>
        </p:spPr>
        <p:txBody>
          <a:bodyPr wrap="none">
            <a:spAutoFit/>
          </a:bodyPr>
          <a:lstStyle/>
          <a:p>
            <a:r>
              <a:rPr lang="pt-BR" b="0">
                <a:solidFill>
                  <a:schemeClr val="bg1"/>
                </a:solidFill>
                <a:latin typeface="Gill Sans"/>
                <a:cs typeface="Gill Sans"/>
              </a:rPr>
              <a:t>Wolfgang Amadeus Mozart (1756 - 1791)</a:t>
            </a:r>
            <a:endParaRPr lang="en-US" b="0">
              <a:solidFill>
                <a:schemeClr val="bg1"/>
              </a:solidFill>
              <a:latin typeface="Gill Sans"/>
              <a:cs typeface="Gill Sans"/>
            </a:endParaRPr>
          </a:p>
        </p:txBody>
      </p:sp>
      <p:sp>
        <p:nvSpPr>
          <p:cNvPr id="11271" name="TextBox 8"/>
          <p:cNvSpPr txBox="1">
            <a:spLocks noChangeArrowheads="1"/>
          </p:cNvSpPr>
          <p:nvPr/>
        </p:nvSpPr>
        <p:spPr bwMode="auto">
          <a:xfrm>
            <a:off x="3684588" y="4691063"/>
            <a:ext cx="2327680" cy="338554"/>
          </a:xfrm>
          <a:prstGeom prst="rect">
            <a:avLst/>
          </a:prstGeom>
          <a:noFill/>
          <a:ln w="9525">
            <a:noFill/>
            <a:miter lim="800000"/>
            <a:headEnd/>
            <a:tailEnd/>
          </a:ln>
        </p:spPr>
        <p:txBody>
          <a:bodyPr wrap="none">
            <a:spAutoFit/>
          </a:bodyPr>
          <a:lstStyle/>
          <a:p>
            <a:r>
              <a:rPr lang="pt-BR" b="0">
                <a:solidFill>
                  <a:schemeClr val="bg1"/>
                </a:solidFill>
                <a:latin typeface="Gill Sans"/>
                <a:cs typeface="Gill Sans"/>
              </a:rPr>
              <a:t>Einstein was born in 1879</a:t>
            </a:r>
            <a:endParaRPr lang="en-US" b="0">
              <a:solidFill>
                <a:schemeClr val="bg1"/>
              </a:solidFill>
              <a:latin typeface="Gill Sans"/>
              <a:cs typeface="Gill Sans"/>
            </a:endParaRPr>
          </a:p>
        </p:txBody>
      </p:sp>
      <p:sp>
        <p:nvSpPr>
          <p:cNvPr id="11272" name="TextBox 9"/>
          <p:cNvSpPr txBox="1">
            <a:spLocks noChangeArrowheads="1"/>
          </p:cNvSpPr>
          <p:nvPr/>
        </p:nvSpPr>
        <p:spPr bwMode="auto">
          <a:xfrm>
            <a:off x="4114800" y="5562600"/>
            <a:ext cx="2513629" cy="584776"/>
          </a:xfrm>
          <a:prstGeom prst="rect">
            <a:avLst/>
          </a:prstGeom>
          <a:noFill/>
          <a:ln w="9525">
            <a:noFill/>
            <a:miter lim="800000"/>
            <a:headEnd/>
            <a:tailEnd/>
          </a:ln>
        </p:spPr>
        <p:txBody>
          <a:bodyPr wrap="none">
            <a:spAutoFit/>
          </a:bodyPr>
          <a:lstStyle/>
          <a:p>
            <a:r>
              <a:rPr lang="en-US" b="0">
                <a:solidFill>
                  <a:schemeClr val="bg1"/>
                </a:solidFill>
                <a:latin typeface="Gill Sans"/>
                <a:cs typeface="Gill Sans"/>
              </a:rPr>
              <a:t>PERSON (DATE –</a:t>
            </a:r>
          </a:p>
          <a:p>
            <a:r>
              <a:rPr lang="en-US" b="0">
                <a:solidFill>
                  <a:schemeClr val="bg1"/>
                </a:solidFill>
                <a:latin typeface="Gill Sans"/>
                <a:cs typeface="Gill Sans"/>
              </a:rPr>
              <a:t>PERSON was born in DATE</a:t>
            </a:r>
          </a:p>
        </p:txBody>
      </p:sp>
      <p:sp>
        <p:nvSpPr>
          <p:cNvPr id="11273" name="Right Arrow 10"/>
          <p:cNvSpPr>
            <a:spLocks noChangeArrowheads="1"/>
          </p:cNvSpPr>
          <p:nvPr/>
        </p:nvSpPr>
        <p:spPr bwMode="auto">
          <a:xfrm rot="-1886155">
            <a:off x="3352800" y="4800600"/>
            <a:ext cx="304800" cy="304800"/>
          </a:xfrm>
          <a:prstGeom prst="rightArrow">
            <a:avLst>
              <a:gd name="adj1" fmla="val 50000"/>
              <a:gd name="adj2" fmla="val 50000"/>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US">
              <a:solidFill>
                <a:schemeClr val="bg1"/>
              </a:solidFill>
              <a:latin typeface="Gill Sans"/>
              <a:cs typeface="Gill Sans"/>
            </a:endParaRPr>
          </a:p>
        </p:txBody>
      </p:sp>
      <p:sp>
        <p:nvSpPr>
          <p:cNvPr id="11274" name="Right Arrow 11"/>
          <p:cNvSpPr>
            <a:spLocks noChangeArrowheads="1"/>
          </p:cNvSpPr>
          <p:nvPr/>
        </p:nvSpPr>
        <p:spPr bwMode="auto">
          <a:xfrm rot="5400000">
            <a:off x="4343400" y="5105400"/>
            <a:ext cx="304800" cy="304800"/>
          </a:xfrm>
          <a:prstGeom prst="rightArrow">
            <a:avLst>
              <a:gd name="adj1" fmla="val 50000"/>
              <a:gd name="adj2" fmla="val 50000"/>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US">
              <a:solidFill>
                <a:schemeClr val="bg1"/>
              </a:solidFill>
              <a:latin typeface="Gill Sans"/>
              <a:cs typeface="Gill Sans"/>
            </a:endParaRPr>
          </a:p>
        </p:txBody>
      </p:sp>
      <p:sp>
        <p:nvSpPr>
          <p:cNvPr id="11275" name="Right Arrow 12"/>
          <p:cNvSpPr>
            <a:spLocks noChangeArrowheads="1"/>
          </p:cNvSpPr>
          <p:nvPr/>
        </p:nvSpPr>
        <p:spPr bwMode="auto">
          <a:xfrm rot="-9953443">
            <a:off x="3676650" y="5486400"/>
            <a:ext cx="304800" cy="304800"/>
          </a:xfrm>
          <a:prstGeom prst="rightArrow">
            <a:avLst>
              <a:gd name="adj1" fmla="val 50000"/>
              <a:gd name="adj2" fmla="val 50000"/>
            </a:avLst>
          </a:prstGeom>
          <a:ln>
            <a:headEnd/>
            <a:tailEnd/>
          </a:ln>
        </p:spPr>
        <p:style>
          <a:lnRef idx="1">
            <a:schemeClr val="accent4"/>
          </a:lnRef>
          <a:fillRef idx="2">
            <a:schemeClr val="accent4"/>
          </a:fillRef>
          <a:effectRef idx="1">
            <a:schemeClr val="accent4"/>
          </a:effectRef>
          <a:fontRef idx="minor">
            <a:schemeClr val="dk1"/>
          </a:fontRef>
        </p:style>
        <p:txBody>
          <a:bodyPr/>
          <a:lstStyle/>
          <a:p>
            <a:endParaRPr lang="en-US">
              <a:solidFill>
                <a:schemeClr val="bg1"/>
              </a:solidFill>
              <a:latin typeface="Gill Sans"/>
              <a:cs typeface="Gill Sans"/>
            </a:endParaRPr>
          </a:p>
        </p:txBody>
      </p:sp>
      <p:sp>
        <p:nvSpPr>
          <p:cNvPr id="13324" name="TextBox 13"/>
          <p:cNvSpPr txBox="1">
            <a:spLocks noChangeArrowheads="1"/>
          </p:cNvSpPr>
          <p:nvPr/>
        </p:nvSpPr>
        <p:spPr bwMode="auto">
          <a:xfrm>
            <a:off x="0" y="6442075"/>
            <a:ext cx="4724400" cy="415925"/>
          </a:xfrm>
          <a:prstGeom prst="rect">
            <a:avLst/>
          </a:prstGeom>
          <a:noFill/>
          <a:ln w="9525">
            <a:noFill/>
            <a:miter lim="800000"/>
            <a:headEnd/>
            <a:tailEnd/>
          </a:ln>
        </p:spPr>
        <p:txBody>
          <a:bodyPr>
            <a:spAutoFit/>
          </a:bodyPr>
          <a:lstStyle/>
          <a:p>
            <a:r>
              <a:rPr lang="en-US" sz="1000" b="0" dirty="0">
                <a:solidFill>
                  <a:schemeClr val="bg1"/>
                </a:solidFill>
              </a:rPr>
              <a:t>(Brill et al., TREC 2001; Lin, ACM TOIS 2007)</a:t>
            </a:r>
          </a:p>
          <a:p>
            <a:r>
              <a:rPr lang="en-US" sz="1000" b="0" dirty="0">
                <a:solidFill>
                  <a:schemeClr val="bg1"/>
                </a:solidFill>
              </a:rPr>
              <a:t>(</a:t>
            </a:r>
            <a:r>
              <a:rPr lang="en-US" sz="1000" b="0" dirty="0" err="1">
                <a:solidFill>
                  <a:schemeClr val="bg1"/>
                </a:solidFill>
              </a:rPr>
              <a:t>Agichtein</a:t>
            </a:r>
            <a:r>
              <a:rPr lang="en-US" sz="1000" b="0" dirty="0">
                <a:solidFill>
                  <a:schemeClr val="bg1"/>
                </a:solidFill>
              </a:rPr>
              <a:t> and </a:t>
            </a:r>
            <a:r>
              <a:rPr lang="en-US" sz="1000" b="0" dirty="0" err="1">
                <a:solidFill>
                  <a:schemeClr val="bg1"/>
                </a:solidFill>
              </a:rPr>
              <a:t>Gravano</a:t>
            </a:r>
            <a:r>
              <a:rPr lang="en-US" sz="1000" b="0" dirty="0">
                <a:solidFill>
                  <a:schemeClr val="bg1"/>
                </a:solidFill>
              </a:rPr>
              <a:t>, DL 2000; </a:t>
            </a:r>
            <a:r>
              <a:rPr lang="en-US" sz="1000" b="0" dirty="0" err="1">
                <a:solidFill>
                  <a:schemeClr val="bg1"/>
                </a:solidFill>
              </a:rPr>
              <a:t>Ravichandran</a:t>
            </a:r>
            <a:r>
              <a:rPr lang="en-US" sz="1000" b="0" dirty="0">
                <a:solidFill>
                  <a:schemeClr val="bg1"/>
                </a:solidFill>
              </a:rPr>
              <a:t> and </a:t>
            </a:r>
            <a:r>
              <a:rPr lang="en-US" sz="1000" b="0" dirty="0" err="1">
                <a:solidFill>
                  <a:schemeClr val="bg1"/>
                </a:solidFill>
              </a:rPr>
              <a:t>Hovy</a:t>
            </a:r>
            <a:r>
              <a:rPr lang="en-US" sz="1000" b="0" dirty="0">
                <a:solidFill>
                  <a:schemeClr val="bg1"/>
                </a:solidFill>
              </a:rPr>
              <a:t>, ACL 2002; … )</a:t>
            </a:r>
            <a:endParaRPr lang="en-US" sz="1400" b="0" dirty="0">
              <a:solidFill>
                <a:schemeClr val="bg1"/>
              </a:solidFill>
            </a:endParaRPr>
          </a:p>
        </p:txBody>
      </p:sp>
    </p:spTree>
    <p:extLst>
      <p:ext uri="{BB962C8B-B14F-4D97-AF65-F5344CB8AC3E}">
        <p14:creationId xmlns:p14="http://schemas.microsoft.com/office/powerpoint/2010/main" val="40068557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27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27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27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27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2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8" grpId="0"/>
      <p:bldP spid="11269" grpId="0"/>
      <p:bldP spid="11270" grpId="0"/>
      <p:bldP spid="11271" grpId="0"/>
      <p:bldP spid="11272" grpId="0"/>
      <p:bldP spid="11273" grpId="0" animBg="1"/>
      <p:bldP spid="11274" grpId="0" animBg="1"/>
      <p:bldP spid="1127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Screen Shot 2015-01-29 at 8.26.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067800" y="2743200"/>
            <a:ext cx="18379440" cy="4150678"/>
          </a:xfrm>
          <a:prstGeom prst="rect">
            <a:avLst/>
          </a:prstGeom>
        </p:spPr>
      </p:pic>
      <p:pic>
        <p:nvPicPr>
          <p:cNvPr id="4" name="Picture 3" descr="Screen Shot 2015-01-29 at 8.26.04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8379440" cy="4150677"/>
          </a:xfrm>
          <a:prstGeom prst="rect">
            <a:avLst/>
          </a:prstGeom>
        </p:spPr>
      </p:pic>
    </p:spTree>
    <p:extLst>
      <p:ext uri="{BB962C8B-B14F-4D97-AF65-F5344CB8AC3E}">
        <p14:creationId xmlns:p14="http://schemas.microsoft.com/office/powerpoint/2010/main" val="22925810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Rosetta_Stone.jpg"/>
          <p:cNvPicPr>
            <a:picLocks noChangeAspect="1"/>
          </p:cNvPicPr>
          <p:nvPr/>
        </p:nvPicPr>
        <p:blipFill>
          <a:blip r:embed="rId2" cstate="print"/>
          <a:stretch>
            <a:fillRect/>
          </a:stretch>
        </p:blipFill>
        <p:spPr>
          <a:xfrm>
            <a:off x="0" y="0"/>
            <a:ext cx="9144000" cy="9134790"/>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(Rosetta Stone)</a:t>
            </a:r>
          </a:p>
        </p:txBody>
      </p:sp>
    </p:spTree>
    <p:extLst>
      <p:ext uri="{BB962C8B-B14F-4D97-AF65-F5344CB8AC3E}">
        <p14:creationId xmlns:p14="http://schemas.microsoft.com/office/powerpoint/2010/main" val="16765754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r>
              <a:rPr lang="en-US" dirty="0" smtClean="0"/>
              <a:t>No data like more data!</a:t>
            </a:r>
          </a:p>
        </p:txBody>
      </p:sp>
      <p:grpSp>
        <p:nvGrpSpPr>
          <p:cNvPr id="2" name="Group 8"/>
          <p:cNvGrpSpPr>
            <a:grpSpLocks/>
          </p:cNvGrpSpPr>
          <p:nvPr/>
        </p:nvGrpSpPr>
        <p:grpSpPr bwMode="auto">
          <a:xfrm>
            <a:off x="0" y="1506538"/>
            <a:ext cx="5181600" cy="5199062"/>
            <a:chOff x="864" y="1257"/>
            <a:chExt cx="3264" cy="3275"/>
          </a:xfrm>
        </p:grpSpPr>
        <p:pic>
          <p:nvPicPr>
            <p:cNvPr id="12298" name="Picture 4" descr="BankoBrillDataGraph"/>
            <p:cNvPicPr>
              <a:picLocks noChangeAspect="1" noChangeArrowheads="1"/>
            </p:cNvPicPr>
            <p:nvPr/>
          </p:nvPicPr>
          <p:blipFill>
            <a:blip r:embed="rId2" cstate="print"/>
            <a:srcRect/>
            <a:stretch>
              <a:fillRect/>
            </a:stretch>
          </p:blipFill>
          <p:spPr bwMode="auto">
            <a:xfrm>
              <a:off x="1200" y="1257"/>
              <a:ext cx="2928" cy="2747"/>
            </a:xfrm>
            <a:prstGeom prst="rect">
              <a:avLst/>
            </a:prstGeom>
            <a:noFill/>
            <a:ln w="9525">
              <a:solidFill>
                <a:schemeClr val="bg2"/>
              </a:solidFill>
              <a:miter lim="800000"/>
              <a:headEnd/>
              <a:tailEnd/>
            </a:ln>
          </p:spPr>
        </p:pic>
        <p:sp>
          <p:nvSpPr>
            <p:cNvPr id="12299" name="Text Box 6"/>
            <p:cNvSpPr txBox="1">
              <a:spLocks noChangeArrowheads="1"/>
            </p:cNvSpPr>
            <p:nvPr/>
          </p:nvSpPr>
          <p:spPr bwMode="auto">
            <a:xfrm>
              <a:off x="864" y="4377"/>
              <a:ext cx="1112"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Banko</a:t>
              </a:r>
              <a:r>
                <a:rPr lang="en-US" sz="1000" b="0" dirty="0">
                  <a:solidFill>
                    <a:schemeClr val="bg1"/>
                  </a:solidFill>
                </a:rPr>
                <a:t> and Brill, ACL 2001)</a:t>
              </a:r>
            </a:p>
          </p:txBody>
        </p:sp>
      </p:grpSp>
      <p:grpSp>
        <p:nvGrpSpPr>
          <p:cNvPr id="3" name="Group 9"/>
          <p:cNvGrpSpPr>
            <a:grpSpLocks/>
          </p:cNvGrpSpPr>
          <p:nvPr/>
        </p:nvGrpSpPr>
        <p:grpSpPr bwMode="auto">
          <a:xfrm>
            <a:off x="0" y="1905000"/>
            <a:ext cx="8705850" cy="4953000"/>
            <a:chOff x="0" y="1508"/>
            <a:chExt cx="5484" cy="3120"/>
          </a:xfrm>
        </p:grpSpPr>
        <p:pic>
          <p:nvPicPr>
            <p:cNvPr id="12296" name="Picture 5" descr="MT-LM-size"/>
            <p:cNvPicPr>
              <a:picLocks noChangeAspect="1" noChangeArrowheads="1"/>
            </p:cNvPicPr>
            <p:nvPr/>
          </p:nvPicPr>
          <p:blipFill>
            <a:blip r:embed="rId3" cstate="print"/>
            <a:srcRect/>
            <a:stretch>
              <a:fillRect/>
            </a:stretch>
          </p:blipFill>
          <p:spPr bwMode="auto">
            <a:xfrm>
              <a:off x="2160" y="1508"/>
              <a:ext cx="3324" cy="2334"/>
            </a:xfrm>
            <a:prstGeom prst="rect">
              <a:avLst/>
            </a:prstGeom>
            <a:solidFill>
              <a:schemeClr val="bg1"/>
            </a:solidFill>
            <a:ln w="9525">
              <a:solidFill>
                <a:schemeClr val="bg2"/>
              </a:solidFill>
              <a:miter lim="800000"/>
              <a:headEnd/>
              <a:tailEnd/>
            </a:ln>
          </p:spPr>
        </p:pic>
        <p:sp>
          <p:nvSpPr>
            <p:cNvPr id="12297" name="Text Box 7"/>
            <p:cNvSpPr txBox="1">
              <a:spLocks noChangeArrowheads="1"/>
            </p:cNvSpPr>
            <p:nvPr/>
          </p:nvSpPr>
          <p:spPr bwMode="auto">
            <a:xfrm>
              <a:off x="0" y="4473"/>
              <a:ext cx="1121" cy="155"/>
            </a:xfrm>
            <a:prstGeom prst="rect">
              <a:avLst/>
            </a:prstGeom>
            <a:noFill/>
            <a:ln w="9525">
              <a:noFill/>
              <a:miter lim="800000"/>
              <a:headEnd/>
              <a:tailEnd/>
            </a:ln>
          </p:spPr>
          <p:txBody>
            <a:bodyPr wrap="none">
              <a:spAutoFit/>
            </a:bodyPr>
            <a:lstStyle/>
            <a:p>
              <a:r>
                <a:rPr lang="en-US" sz="1000" b="0" dirty="0">
                  <a:solidFill>
                    <a:schemeClr val="bg1"/>
                  </a:solidFill>
                </a:rPr>
                <a:t>(</a:t>
              </a:r>
              <a:r>
                <a:rPr lang="en-US" sz="1000" b="0" dirty="0" err="1">
                  <a:solidFill>
                    <a:schemeClr val="bg1"/>
                  </a:solidFill>
                </a:rPr>
                <a:t>Brants</a:t>
              </a:r>
              <a:r>
                <a:rPr lang="en-US" sz="1000" b="0" dirty="0">
                  <a:solidFill>
                    <a:schemeClr val="bg1"/>
                  </a:solidFill>
                </a:rPr>
                <a:t> et al., EMNLP 2007)</a:t>
              </a:r>
              <a:endParaRPr lang="en-US" sz="1800" b="0" dirty="0">
                <a:solidFill>
                  <a:schemeClr val="bg1"/>
                </a:solidFill>
              </a:endParaRPr>
            </a:p>
          </p:txBody>
        </p:sp>
      </p:grpSp>
      <p:sp>
        <p:nvSpPr>
          <p:cNvPr id="10" name="TextBox 9"/>
          <p:cNvSpPr txBox="1"/>
          <p:nvPr/>
        </p:nvSpPr>
        <p:spPr>
          <a:xfrm>
            <a:off x="457200" y="838200"/>
            <a:ext cx="2626290" cy="461665"/>
          </a:xfrm>
          <a:prstGeom prst="rect">
            <a:avLst/>
          </a:prstGeom>
          <a:noFill/>
        </p:spPr>
        <p:txBody>
          <a:bodyPr wrap="none" rtlCol="0">
            <a:spAutoFit/>
          </a:bodyPr>
          <a:lstStyle/>
          <a:p>
            <a:r>
              <a:rPr lang="en-US" sz="2400" b="0" dirty="0" smtClean="0">
                <a:solidFill>
                  <a:schemeClr val="bg1"/>
                </a:solidFill>
                <a:latin typeface="Gill Sans"/>
                <a:cs typeface="Gill Sans"/>
              </a:rPr>
              <a:t>s/knowledge/data/g;</a:t>
            </a:r>
            <a:endParaRPr lang="en-US" sz="2400" b="0" dirty="0">
              <a:solidFill>
                <a:schemeClr val="bg1"/>
              </a:solidFill>
              <a:latin typeface="Gill Sans"/>
              <a:cs typeface="Gill Sans"/>
            </a:endParaRPr>
          </a:p>
        </p:txBody>
      </p:sp>
      <p:cxnSp>
        <p:nvCxnSpPr>
          <p:cNvPr id="11" name="Straight Arrow Connector 10"/>
          <p:cNvCxnSpPr>
            <a:cxnSpLocks noChangeShapeType="1"/>
          </p:cNvCxnSpPr>
          <p:nvPr/>
        </p:nvCxnSpPr>
        <p:spPr bwMode="auto">
          <a:xfrm flipV="1">
            <a:off x="914400" y="2514600"/>
            <a:ext cx="3962400" cy="3276600"/>
          </a:xfrm>
          <a:prstGeom prst="straightConnector1">
            <a:avLst/>
          </a:prstGeom>
          <a:noFill/>
          <a:ln w="114300">
            <a:solidFill>
              <a:srgbClr val="FF0000"/>
            </a:solidFill>
            <a:round/>
            <a:headEnd/>
            <a:tailEnd type="arrow" w="lg" len="lg"/>
          </a:ln>
        </p:spPr>
      </p:cxnSp>
      <p:cxnSp>
        <p:nvCxnSpPr>
          <p:cNvPr id="12" name="Straight Arrow Connector 11"/>
          <p:cNvCxnSpPr>
            <a:cxnSpLocks noChangeShapeType="1"/>
          </p:cNvCxnSpPr>
          <p:nvPr/>
        </p:nvCxnSpPr>
        <p:spPr bwMode="auto">
          <a:xfrm flipV="1">
            <a:off x="5029200" y="1524000"/>
            <a:ext cx="3276600" cy="914400"/>
          </a:xfrm>
          <a:prstGeom prst="straightConnector1">
            <a:avLst/>
          </a:prstGeom>
          <a:noFill/>
          <a:ln w="114300">
            <a:solidFill>
              <a:srgbClr val="FF0000"/>
            </a:solidFill>
            <a:round/>
            <a:headEnd/>
            <a:tailEnd type="arrow" w="lg" len="lg"/>
          </a:ln>
        </p:spPr>
      </p:cxnSp>
    </p:spTree>
    <p:extLst>
      <p:ext uri="{BB962C8B-B14F-4D97-AF65-F5344CB8AC3E}">
        <p14:creationId xmlns:p14="http://schemas.microsoft.com/office/powerpoint/2010/main" val="969619902"/>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unset_over_Shinjuku.jpg"/>
          <p:cNvPicPr>
            <a:picLocks noChangeAspect="1"/>
          </p:cNvPicPr>
          <p:nvPr/>
        </p:nvPicPr>
        <p:blipFill>
          <a:blip r:embed="rId2" cstate="print"/>
          <a:stretch>
            <a:fillRect/>
          </a:stretch>
        </p:blipFill>
        <p:spPr>
          <a:xfrm>
            <a:off x="-838200" y="-38546"/>
            <a:ext cx="10249729" cy="6896546"/>
          </a:xfrm>
          <a:prstGeom prst="rect">
            <a:avLst/>
          </a:prstGeom>
        </p:spPr>
      </p:pic>
      <p:sp>
        <p:nvSpPr>
          <p:cNvPr id="8" name="Title 1"/>
          <p:cNvSpPr txBox="1">
            <a:spLocks/>
          </p:cNvSpPr>
          <p:nvPr/>
        </p:nvSpPr>
        <p:spPr>
          <a:xfrm>
            <a:off x="3581400" y="1219200"/>
            <a:ext cx="4495800" cy="10287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chemeClr val="bg1"/>
                </a:solidFill>
                <a:effectLst/>
                <a:uLnTx/>
                <a:uFillTx/>
                <a:latin typeface="Gill Sans"/>
                <a:ea typeface="+mj-ea"/>
                <a:cs typeface="Gill Sans"/>
              </a:rPr>
              <a:t>Commerce</a:t>
            </a:r>
            <a:endParaRPr kumimoji="0" lang="en-US" sz="3600" b="0" i="0" u="none" strike="noStrike" kern="0" cap="none" spc="0" normalizeH="0" baseline="0" noProof="0" dirty="0">
              <a:ln>
                <a:noFill/>
              </a:ln>
              <a:solidFill>
                <a:schemeClr val="bg1"/>
              </a:solidFill>
              <a:effectLst/>
              <a:uLnTx/>
              <a:uFillTx/>
              <a:latin typeface="Gill Sans"/>
              <a:ea typeface="+mj-ea"/>
              <a:cs typeface="Gill Sans"/>
            </a:endParaRPr>
          </a:p>
        </p:txBody>
      </p:sp>
      <p:sp>
        <p:nvSpPr>
          <p:cNvPr id="12" name="Content Placeholder 2"/>
          <p:cNvSpPr txBox="1">
            <a:spLocks/>
          </p:cNvSpPr>
          <p:nvPr/>
        </p:nvSpPr>
        <p:spPr>
          <a:xfrm>
            <a:off x="1981200" y="228600"/>
            <a:ext cx="5257800" cy="1143000"/>
          </a:xfrm>
          <a:prstGeom prst="rect">
            <a:avLst/>
          </a:prstGeom>
        </p:spPr>
        <p:txBody>
          <a:bodyPr/>
          <a:lstStyle/>
          <a:p>
            <a:pPr marL="342848" lvl="0" indent="-342848" eaLnBrk="1" hangingPunct="1">
              <a:spcBef>
                <a:spcPct val="25000"/>
              </a:spcBef>
              <a:spcAft>
                <a:spcPct val="25000"/>
              </a:spcAft>
              <a:buClr>
                <a:srgbClr val="5675A9"/>
              </a:buClr>
              <a:buSzPct val="75000"/>
            </a:pPr>
            <a:r>
              <a:rPr lang="en-US" sz="2000" b="0" kern="0" dirty="0" smtClean="0">
                <a:solidFill>
                  <a:schemeClr val="bg1"/>
                </a:solidFill>
                <a:latin typeface="Gill Sans"/>
                <a:cs typeface="Gill Sans"/>
              </a:rPr>
              <a:t>Know thy customers</a:t>
            </a:r>
          </a:p>
          <a:p>
            <a:pPr marL="342848" lvl="0" indent="-342848" eaLnBrk="1" hangingPunct="1">
              <a:spcBef>
                <a:spcPct val="25000"/>
              </a:spcBef>
              <a:spcAft>
                <a:spcPct val="25000"/>
              </a:spcAft>
              <a:buClr>
                <a:srgbClr val="5675A9"/>
              </a:buClr>
              <a:buSzPct val="75000"/>
            </a:pPr>
            <a:r>
              <a:rPr lang="en-US" sz="2000" b="0" kern="0" dirty="0" smtClean="0">
                <a:solidFill>
                  <a:schemeClr val="bg1"/>
                </a:solidFill>
                <a:latin typeface="Gill Sans"/>
                <a:cs typeface="Gill Sans"/>
              </a:rPr>
              <a:t>Data </a:t>
            </a:r>
            <a:r>
              <a:rPr lang="en-US" sz="2000" b="0" kern="0" dirty="0" smtClean="0">
                <a:solidFill>
                  <a:schemeClr val="bg1"/>
                </a:solidFill>
                <a:latin typeface="Gill Sans"/>
                <a:cs typeface="Gill Sans"/>
                <a:sym typeface="Symbol"/>
              </a:rPr>
              <a:t> Insights  Competitive advantages </a:t>
            </a:r>
            <a:endParaRPr lang="en-US" sz="2000" b="0" kern="0" dirty="0" smtClean="0">
              <a:solidFill>
                <a:schemeClr val="bg1"/>
              </a:solidFill>
              <a:latin typeface="Gill Sans"/>
              <a:cs typeface="Gill Sans"/>
            </a:endParaRPr>
          </a:p>
        </p:txBody>
      </p:sp>
      <p:sp>
        <p:nvSpPr>
          <p:cNvPr id="13" name="TextBox 3"/>
          <p:cNvSpPr txBox="1">
            <a:spLocks noChangeArrowheads="1"/>
          </p:cNvSpPr>
          <p:nvPr/>
        </p:nvSpPr>
        <p:spPr bwMode="auto">
          <a:xfrm>
            <a:off x="6781800" y="6611938"/>
            <a:ext cx="2362200" cy="246221"/>
          </a:xfrm>
          <a:prstGeom prst="rect">
            <a:avLst/>
          </a:prstGeom>
          <a:noFill/>
          <a:ln w="9525">
            <a:noFill/>
            <a:miter lim="800000"/>
            <a:headEnd/>
            <a:tailEnd/>
          </a:ln>
        </p:spPr>
        <p:txBody>
          <a:bodyPr>
            <a:spAutoFit/>
          </a:bodyPr>
          <a:lstStyle/>
          <a:p>
            <a:pPr algn="r"/>
            <a:r>
              <a:rPr lang="en-US" sz="1000" b="0" dirty="0"/>
              <a:t>Source: </a:t>
            </a:r>
            <a:r>
              <a:rPr lang="en-US" sz="1000" b="0" dirty="0" err="1" smtClean="0"/>
              <a:t>Wikiedia</a:t>
            </a:r>
            <a:r>
              <a:rPr lang="en-US" sz="1000" b="0" dirty="0" smtClean="0"/>
              <a:t> (Shinjuku, Tokyo)</a:t>
            </a:r>
          </a:p>
        </p:txBody>
      </p:sp>
    </p:spTree>
    <p:extLst>
      <p:ext uri="{BB962C8B-B14F-4D97-AF65-F5344CB8AC3E}">
        <p14:creationId xmlns:p14="http://schemas.microsoft.com/office/powerpoint/2010/main" val="303430365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38200" y="2382560"/>
            <a:ext cx="7619999" cy="1569660"/>
          </a:xfrm>
          <a:prstGeom prst="rect">
            <a:avLst/>
          </a:prstGeom>
          <a:noFill/>
        </p:spPr>
        <p:txBody>
          <a:bodyPr wrap="square" rtlCol="0">
            <a:spAutoFit/>
          </a:bodyPr>
          <a:lstStyle/>
          <a:p>
            <a:r>
              <a:rPr lang="en-US" sz="2400" b="0" dirty="0" smtClean="0">
                <a:solidFill>
                  <a:schemeClr val="bg1"/>
                </a:solidFill>
                <a:latin typeface="Gill Sans"/>
                <a:cs typeface="Gill Sans"/>
              </a:rPr>
              <a:t>An organization </a:t>
            </a:r>
            <a:r>
              <a:rPr lang="en-US" sz="2400" b="0" dirty="0">
                <a:solidFill>
                  <a:schemeClr val="bg1"/>
                </a:solidFill>
                <a:latin typeface="Gill Sans"/>
                <a:cs typeface="Gill Sans"/>
              </a:rPr>
              <a:t>should retain </a:t>
            </a:r>
            <a:r>
              <a:rPr lang="en-US" sz="2400" b="0" dirty="0" smtClean="0">
                <a:solidFill>
                  <a:schemeClr val="bg1"/>
                </a:solidFill>
                <a:latin typeface="Gill Sans"/>
                <a:cs typeface="Gill Sans"/>
              </a:rPr>
              <a:t>data that </a:t>
            </a:r>
            <a:r>
              <a:rPr lang="en-US" sz="2400" b="0" dirty="0">
                <a:solidFill>
                  <a:schemeClr val="bg1"/>
                </a:solidFill>
                <a:latin typeface="Gill Sans"/>
                <a:cs typeface="Gill Sans"/>
              </a:rPr>
              <a:t>result from carrying out its mission and exploit </a:t>
            </a:r>
            <a:r>
              <a:rPr lang="en-US" sz="2400" b="0" dirty="0" smtClean="0">
                <a:solidFill>
                  <a:schemeClr val="bg1"/>
                </a:solidFill>
                <a:latin typeface="Gill Sans"/>
                <a:cs typeface="Gill Sans"/>
              </a:rPr>
              <a:t>those data </a:t>
            </a:r>
            <a:r>
              <a:rPr lang="en-US" sz="2400" b="0" dirty="0">
                <a:solidFill>
                  <a:schemeClr val="bg1"/>
                </a:solidFill>
                <a:latin typeface="Gill Sans"/>
                <a:cs typeface="Gill Sans"/>
              </a:rPr>
              <a:t>to generate insights that benefit the </a:t>
            </a:r>
            <a:r>
              <a:rPr lang="en-US" sz="2400" b="0" dirty="0" smtClean="0">
                <a:solidFill>
                  <a:schemeClr val="bg1"/>
                </a:solidFill>
                <a:latin typeface="Gill Sans"/>
                <a:cs typeface="Gill Sans"/>
              </a:rPr>
              <a:t>organization, for example, market analysis, strategic planning, decision making, etc.</a:t>
            </a:r>
            <a:endParaRPr lang="en-US" sz="2400" b="0" dirty="0">
              <a:solidFill>
                <a:schemeClr val="bg1"/>
              </a:solidFill>
              <a:latin typeface="Gill Sans"/>
              <a:cs typeface="Gill Sans"/>
            </a:endParaRPr>
          </a:p>
        </p:txBody>
      </p:sp>
      <p:sp>
        <p:nvSpPr>
          <p:cNvPr id="3" name="TextBox 2"/>
          <p:cNvSpPr txBox="1"/>
          <p:nvPr/>
        </p:nvSpPr>
        <p:spPr>
          <a:xfrm>
            <a:off x="762000" y="1752600"/>
            <a:ext cx="7619999" cy="523220"/>
          </a:xfrm>
          <a:prstGeom prst="rect">
            <a:avLst/>
          </a:prstGeom>
          <a:noFill/>
        </p:spPr>
        <p:txBody>
          <a:bodyPr wrap="square" rtlCol="0">
            <a:spAutoFit/>
          </a:bodyPr>
          <a:lstStyle/>
          <a:p>
            <a:r>
              <a:rPr lang="en-US" sz="2800" dirty="0" smtClean="0">
                <a:solidFill>
                  <a:schemeClr val="bg1"/>
                </a:solidFill>
                <a:latin typeface="Gill Sans"/>
                <a:cs typeface="Gill Sans"/>
              </a:rPr>
              <a:t>Business Intelligence</a:t>
            </a:r>
            <a:endParaRPr lang="en-US" sz="2800" dirty="0">
              <a:solidFill>
                <a:schemeClr val="bg1"/>
              </a:solidFill>
              <a:latin typeface="Gill Sans"/>
              <a:cs typeface="Gill Sans"/>
            </a:endParaRPr>
          </a:p>
        </p:txBody>
      </p:sp>
      <p:sp>
        <p:nvSpPr>
          <p:cNvPr id="4" name="TextBox 3"/>
          <p:cNvSpPr txBox="1"/>
          <p:nvPr/>
        </p:nvSpPr>
        <p:spPr>
          <a:xfrm rot="20704901">
            <a:off x="4045075" y="4308760"/>
            <a:ext cx="2209800" cy="830997"/>
          </a:xfrm>
          <a:prstGeom prst="rect">
            <a:avLst/>
          </a:prstGeom>
          <a:noFill/>
        </p:spPr>
        <p:txBody>
          <a:bodyPr wrap="square" rtlCol="0">
            <a:spAutoFit/>
          </a:bodyPr>
          <a:lstStyle/>
          <a:p>
            <a:r>
              <a:rPr lang="en-US" sz="4800" dirty="0" smtClean="0">
                <a:solidFill>
                  <a:srgbClr val="FF0000"/>
                </a:solidFill>
                <a:latin typeface="Gill Sans"/>
                <a:cs typeface="Gill Sans"/>
              </a:rPr>
              <a:t>Duh!?</a:t>
            </a:r>
            <a:endParaRPr lang="en-US" sz="4800" dirty="0">
              <a:solidFill>
                <a:srgbClr val="FF0000"/>
              </a:solidFill>
              <a:latin typeface="Gill Sans"/>
              <a:cs typeface="Gill Sans"/>
            </a:endParaRPr>
          </a:p>
        </p:txBody>
      </p:sp>
    </p:spTree>
    <p:extLst>
      <p:ext uri="{BB962C8B-B14F-4D97-AF65-F5344CB8AC3E}">
        <p14:creationId xmlns:p14="http://schemas.microsoft.com/office/powerpoint/2010/main" val="42854216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Wikipedia</a:t>
            </a:r>
            <a:endParaRPr lang="en-US" sz="1000" b="0" dirty="0">
              <a:solidFill>
                <a:schemeClr val="bg1"/>
              </a:solidFill>
            </a:endParaRPr>
          </a:p>
        </p:txBody>
      </p:sp>
      <p:pic>
        <p:nvPicPr>
          <p:cNvPr id="3" name="Picture 2" descr="Edgar_F_Cod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219200"/>
            <a:ext cx="3124200" cy="4441991"/>
          </a:xfrm>
          <a:prstGeom prst="rect">
            <a:avLst/>
          </a:prstGeom>
        </p:spPr>
      </p:pic>
    </p:spTree>
    <p:extLst>
      <p:ext uri="{BB962C8B-B14F-4D97-AF65-F5344CB8AC3E}">
        <p14:creationId xmlns:p14="http://schemas.microsoft.com/office/powerpoint/2010/main" val="2376371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Workloads</a:t>
            </a:r>
            <a:endParaRPr lang="en-US" dirty="0"/>
          </a:p>
        </p:txBody>
      </p:sp>
      <p:sp>
        <p:nvSpPr>
          <p:cNvPr id="3" name="Content Placeholder 2"/>
          <p:cNvSpPr>
            <a:spLocks noGrp="1"/>
          </p:cNvSpPr>
          <p:nvPr>
            <p:ph idx="1"/>
          </p:nvPr>
        </p:nvSpPr>
        <p:spPr/>
        <p:txBody>
          <a:bodyPr/>
          <a:lstStyle/>
          <a:p>
            <a:r>
              <a:rPr lang="en-US" dirty="0" smtClean="0"/>
              <a:t>OLTP (online transaction processing)</a:t>
            </a:r>
          </a:p>
          <a:p>
            <a:pPr lvl="1"/>
            <a:r>
              <a:rPr lang="en-US" dirty="0" smtClean="0"/>
              <a:t>Typical applications: e-commerce, banking, airline reservations</a:t>
            </a:r>
          </a:p>
          <a:p>
            <a:pPr lvl="1"/>
            <a:r>
              <a:rPr lang="en-US" dirty="0" smtClean="0"/>
              <a:t>User facing: real-time, low latency, highly-concurrent</a:t>
            </a:r>
          </a:p>
          <a:p>
            <a:pPr lvl="1"/>
            <a:r>
              <a:rPr lang="en-US" dirty="0" smtClean="0"/>
              <a:t>Tasks: relatively small set of “standard” transactional queries</a:t>
            </a:r>
          </a:p>
          <a:p>
            <a:pPr lvl="1"/>
            <a:r>
              <a:rPr lang="en-US" dirty="0" smtClean="0"/>
              <a:t>Data access pattern: random reads, updates, writes (involving relatively small amounts of data)</a:t>
            </a:r>
          </a:p>
          <a:p>
            <a:r>
              <a:rPr lang="en-US" dirty="0" smtClean="0"/>
              <a:t>OLAP (online analytical processing)</a:t>
            </a:r>
          </a:p>
          <a:p>
            <a:pPr lvl="1"/>
            <a:r>
              <a:rPr lang="en-US" dirty="0" smtClean="0"/>
              <a:t>Typical applications: business intelligence, data mining</a:t>
            </a:r>
          </a:p>
          <a:p>
            <a:pPr lvl="1"/>
            <a:r>
              <a:rPr lang="en-US" dirty="0" smtClean="0"/>
              <a:t>Back-end processing: batch workloads, less concurrency</a:t>
            </a:r>
          </a:p>
          <a:p>
            <a:pPr lvl="1"/>
            <a:r>
              <a:rPr lang="en-US" dirty="0" smtClean="0"/>
              <a:t>Tasks: complex analytical queries, often ad hoc</a:t>
            </a:r>
          </a:p>
          <a:p>
            <a:pPr lvl="1"/>
            <a:r>
              <a:rPr lang="en-US" dirty="0" smtClean="0"/>
              <a:t>Data access pattern: table scans, large amounts of data per query</a:t>
            </a:r>
          </a:p>
          <a:p>
            <a:pPr lvl="1"/>
            <a:endParaRPr lang="en-US" dirty="0" smtClean="0"/>
          </a:p>
        </p:txBody>
      </p:sp>
    </p:spTree>
    <p:extLst>
      <p:ext uri="{BB962C8B-B14F-4D97-AF65-F5344CB8AC3E}">
        <p14:creationId xmlns:p14="http://schemas.microsoft.com/office/powerpoint/2010/main" val="8190104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Database or Two?</a:t>
            </a:r>
            <a:endParaRPr lang="en-US" dirty="0"/>
          </a:p>
        </p:txBody>
      </p:sp>
      <p:sp>
        <p:nvSpPr>
          <p:cNvPr id="3" name="Content Placeholder 2"/>
          <p:cNvSpPr>
            <a:spLocks noGrp="1"/>
          </p:cNvSpPr>
          <p:nvPr>
            <p:ph idx="1"/>
          </p:nvPr>
        </p:nvSpPr>
        <p:spPr/>
        <p:txBody>
          <a:bodyPr/>
          <a:lstStyle/>
          <a:p>
            <a:r>
              <a:rPr lang="en-US" dirty="0" smtClean="0"/>
              <a:t>Downsides of co-existing OLTP and OLAP workloads</a:t>
            </a:r>
          </a:p>
          <a:p>
            <a:pPr lvl="1"/>
            <a:r>
              <a:rPr lang="en-US" dirty="0" smtClean="0"/>
              <a:t>Poor memory management</a:t>
            </a:r>
          </a:p>
          <a:p>
            <a:pPr lvl="1"/>
            <a:r>
              <a:rPr lang="en-US" dirty="0" smtClean="0"/>
              <a:t>Conflicting data access patterns</a:t>
            </a:r>
          </a:p>
          <a:p>
            <a:pPr lvl="1"/>
            <a:r>
              <a:rPr lang="en-US" dirty="0" smtClean="0"/>
              <a:t>Variable latency</a:t>
            </a:r>
          </a:p>
          <a:p>
            <a:r>
              <a:rPr lang="en-US" dirty="0" smtClean="0"/>
              <a:t>Solution: separate databases</a:t>
            </a:r>
          </a:p>
          <a:p>
            <a:pPr lvl="1"/>
            <a:r>
              <a:rPr lang="en-US" dirty="0" smtClean="0"/>
              <a:t>User-facing OLTP database for high-volume transactions</a:t>
            </a:r>
          </a:p>
          <a:p>
            <a:pPr lvl="1"/>
            <a:r>
              <a:rPr lang="en-US" dirty="0" smtClean="0"/>
              <a:t>Data warehouse for OLAP workloads</a:t>
            </a:r>
          </a:p>
          <a:p>
            <a:pPr lvl="1"/>
            <a:r>
              <a:rPr lang="en-US" dirty="0" smtClean="0"/>
              <a:t>How do we connect the two?</a:t>
            </a:r>
            <a:endParaRPr lang="en-US" dirty="0"/>
          </a:p>
        </p:txBody>
      </p:sp>
    </p:spTree>
    <p:extLst>
      <p:ext uri="{BB962C8B-B14F-4D97-AF65-F5344CB8AC3E}">
        <p14:creationId xmlns:p14="http://schemas.microsoft.com/office/powerpoint/2010/main" val="15669137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ount_Everest_as_seen_from_Drukair2.jpg"/>
          <p:cNvPicPr>
            <a:picLocks noChangeAspect="1"/>
          </p:cNvPicPr>
          <p:nvPr/>
        </p:nvPicPr>
        <p:blipFill>
          <a:blip r:embed="rId2"/>
          <a:stretch>
            <a:fillRect/>
          </a:stretch>
        </p:blipFill>
        <p:spPr>
          <a:xfrm>
            <a:off x="-1295400" y="-33957"/>
            <a:ext cx="12115800" cy="6910613"/>
          </a:xfrm>
          <a:prstGeom prst="rect">
            <a:avLst/>
          </a:prstGeom>
        </p:spPr>
      </p:pic>
      <p:sp>
        <p:nvSpPr>
          <p:cNvPr id="5"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a:t>Source: </a:t>
            </a:r>
            <a:r>
              <a:rPr lang="en-US" sz="1000" b="0" dirty="0" smtClean="0"/>
              <a:t>Wikipedia (Everest)</a:t>
            </a:r>
            <a:endParaRPr lang="en-US" sz="1000" b="0" dirty="0"/>
          </a:p>
        </p:txBody>
      </p:sp>
      <p:sp>
        <p:nvSpPr>
          <p:cNvPr id="7" name="Title 1"/>
          <p:cNvSpPr txBox="1">
            <a:spLocks/>
          </p:cNvSpPr>
          <p:nvPr/>
        </p:nvSpPr>
        <p:spPr>
          <a:xfrm>
            <a:off x="152400" y="304800"/>
            <a:ext cx="4495800"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i="0" u="none" strike="noStrike" kern="0" cap="none" spc="0" normalizeH="0" baseline="0" noProof="0" dirty="0" smtClean="0">
                <a:ln>
                  <a:noFill/>
                </a:ln>
                <a:effectLst/>
                <a:uLnTx/>
                <a:uFillTx/>
                <a:latin typeface="Gill Sans"/>
                <a:ea typeface="+mj-ea"/>
                <a:cs typeface="Gill Sans"/>
              </a:rPr>
              <a:t>Why big data?</a:t>
            </a:r>
            <a:endParaRPr kumimoji="0" lang="en-US" sz="3200" i="0" u="none" strike="noStrike" kern="0" cap="none" spc="0" normalizeH="0" baseline="0" noProof="0" dirty="0">
              <a:ln>
                <a:noFill/>
              </a:ln>
              <a:effectLst/>
              <a:uLnTx/>
              <a:uFillTx/>
              <a:latin typeface="Gill Sans"/>
              <a:ea typeface="+mj-ea"/>
              <a:cs typeface="Gill Sans"/>
            </a:endParaRPr>
          </a:p>
        </p:txBody>
      </p:sp>
      <p:sp>
        <p:nvSpPr>
          <p:cNvPr id="8" name="Title 1"/>
          <p:cNvSpPr txBox="1">
            <a:spLocks/>
          </p:cNvSpPr>
          <p:nvPr/>
        </p:nvSpPr>
        <p:spPr>
          <a:xfrm>
            <a:off x="4800600" y="3048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Science</a:t>
            </a:r>
            <a:endParaRPr kumimoji="0" lang="en-US" sz="3200" b="0" i="0" u="none" strike="noStrike" kern="0" cap="none" spc="0" normalizeH="0" baseline="0" noProof="0" dirty="0">
              <a:ln>
                <a:noFill/>
              </a:ln>
              <a:effectLst/>
              <a:uLnTx/>
              <a:uFillTx/>
              <a:latin typeface="Gill Sans"/>
              <a:ea typeface="+mj-ea"/>
              <a:cs typeface="Gill Sans"/>
            </a:endParaRPr>
          </a:p>
        </p:txBody>
      </p:sp>
      <p:sp>
        <p:nvSpPr>
          <p:cNvPr id="9" name="Title 1"/>
          <p:cNvSpPr txBox="1">
            <a:spLocks/>
          </p:cNvSpPr>
          <p:nvPr/>
        </p:nvSpPr>
        <p:spPr>
          <a:xfrm>
            <a:off x="4800600" y="8382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Engineering</a:t>
            </a:r>
            <a:endParaRPr kumimoji="0" lang="en-US" sz="3200" b="0" i="0" u="none" strike="noStrike" kern="0" cap="none" spc="0" normalizeH="0" baseline="0" noProof="0" dirty="0">
              <a:ln>
                <a:noFill/>
              </a:ln>
              <a:effectLst/>
              <a:uLnTx/>
              <a:uFillTx/>
              <a:latin typeface="Gill Sans"/>
              <a:ea typeface="+mj-ea"/>
              <a:cs typeface="Gill Sans"/>
            </a:endParaRPr>
          </a:p>
        </p:txBody>
      </p:sp>
      <p:sp>
        <p:nvSpPr>
          <p:cNvPr id="10" name="Title 1"/>
          <p:cNvSpPr txBox="1">
            <a:spLocks/>
          </p:cNvSpPr>
          <p:nvPr/>
        </p:nvSpPr>
        <p:spPr>
          <a:xfrm>
            <a:off x="4800600" y="13716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Commerce</a:t>
            </a:r>
            <a:endParaRPr kumimoji="0" lang="en-US" sz="3200" b="0" i="0" u="none" strike="noStrike" kern="0" cap="none" spc="0" normalizeH="0" baseline="0" noProof="0" dirty="0">
              <a:ln>
                <a:noFill/>
              </a:ln>
              <a:effectLst/>
              <a:uLnTx/>
              <a:uFillTx/>
              <a:latin typeface="Gill Sans"/>
              <a:ea typeface="+mj-ea"/>
              <a:cs typeface="Gill Sans"/>
            </a:endParaRPr>
          </a:p>
        </p:txBody>
      </p:sp>
    </p:spTree>
    <p:extLst>
      <p:ext uri="{BB962C8B-B14F-4D97-AF65-F5344CB8AC3E}">
        <p14:creationId xmlns:p14="http://schemas.microsoft.com/office/powerpoint/2010/main" val="173648540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rehouse_md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itle 1"/>
          <p:cNvSpPr txBox="1">
            <a:spLocks/>
          </p:cNvSpPr>
          <p:nvPr/>
        </p:nvSpPr>
        <p:spPr bwMode="auto">
          <a:xfrm>
            <a:off x="0" y="5410200"/>
            <a:ext cx="91440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dirty="0" smtClean="0">
                <a:solidFill>
                  <a:schemeClr val="tx1"/>
                </a:solidFill>
              </a:rPr>
              <a:t>Data </a:t>
            </a:r>
            <a:r>
              <a:rPr lang="en-US" dirty="0" smtClean="0">
                <a:solidFill>
                  <a:schemeClr val="tx1"/>
                </a:solidFill>
              </a:rPr>
              <a:t>Warehousing</a:t>
            </a:r>
            <a:endParaRPr lang="en-US" dirty="0">
              <a:solidFill>
                <a:schemeClr val="tx1"/>
              </a:solidFill>
            </a:endParaRPr>
          </a:p>
        </p:txBody>
      </p:sp>
      <p:sp>
        <p:nvSpPr>
          <p:cNvPr id="9" name="TextBox 8"/>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(Warehouse)</a:t>
            </a:r>
            <a:endParaRPr lang="en-US" sz="1000" b="0" dirty="0">
              <a:solidFill>
                <a:srgbClr val="FFFFFF"/>
              </a:solidFill>
            </a:endParaRPr>
          </a:p>
        </p:txBody>
      </p:sp>
    </p:spTree>
    <p:extLst>
      <p:ext uri="{BB962C8B-B14F-4D97-AF65-F5344CB8AC3E}">
        <p14:creationId xmlns:p14="http://schemas.microsoft.com/office/powerpoint/2010/main" val="40994538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 Architecture</a:t>
            </a:r>
            <a:endParaRPr lang="en-US" dirty="0"/>
          </a:p>
        </p:txBody>
      </p:sp>
      <p:sp>
        <p:nvSpPr>
          <p:cNvPr id="4" name="Rectangle 3"/>
          <p:cNvSpPr/>
          <p:nvPr/>
        </p:nvSpPr>
        <p:spPr bwMode="auto">
          <a:xfrm>
            <a:off x="13716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5943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5" idx="1"/>
          </p:cNvCxnSpPr>
          <p:nvPr/>
        </p:nvCxnSpPr>
        <p:spPr bwMode="auto">
          <a:xfrm>
            <a:off x="3429000" y="3467100"/>
            <a:ext cx="2514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2766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7122470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 Integration</a:t>
            </a:r>
            <a:endParaRPr lang="en-US" dirty="0"/>
          </a:p>
        </p:txBody>
      </p:sp>
      <p:sp>
        <p:nvSpPr>
          <p:cNvPr id="3" name="Content Placeholder 2"/>
          <p:cNvSpPr>
            <a:spLocks noGrp="1"/>
          </p:cNvSpPr>
          <p:nvPr>
            <p:ph idx="1"/>
          </p:nvPr>
        </p:nvSpPr>
        <p:spPr/>
        <p:txBody>
          <a:bodyPr/>
          <a:lstStyle/>
          <a:p>
            <a:r>
              <a:rPr lang="en-US" dirty="0" smtClean="0"/>
              <a:t>OLTP database for user-facing transactions</a:t>
            </a:r>
          </a:p>
          <a:p>
            <a:r>
              <a:rPr lang="en-US" dirty="0" smtClean="0"/>
              <a:t>Extract-Transform-Load (ETL)</a:t>
            </a:r>
          </a:p>
          <a:p>
            <a:pPr lvl="1"/>
            <a:r>
              <a:rPr lang="en-US" dirty="0" smtClean="0"/>
              <a:t>Extract records from source</a:t>
            </a:r>
          </a:p>
          <a:p>
            <a:pPr lvl="1"/>
            <a:r>
              <a:rPr lang="en-US" dirty="0" smtClean="0"/>
              <a:t>Transform: clean data, check integrity, aggregate, etc.</a:t>
            </a:r>
          </a:p>
          <a:p>
            <a:pPr lvl="1"/>
            <a:r>
              <a:rPr lang="en-US" dirty="0" smtClean="0"/>
              <a:t>Load into OLAP database</a:t>
            </a:r>
          </a:p>
          <a:p>
            <a:r>
              <a:rPr lang="en-US" dirty="0" smtClean="0"/>
              <a:t>OLAP database for data warehousing</a:t>
            </a:r>
          </a:p>
        </p:txBody>
      </p:sp>
    </p:spTree>
    <p:extLst>
      <p:ext uri="{BB962C8B-B14F-4D97-AF65-F5344CB8AC3E}">
        <p14:creationId xmlns:p14="http://schemas.microsoft.com/office/powerpoint/2010/main" val="1496094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a:t>
            </a:r>
            <a:r>
              <a:rPr lang="en-US" dirty="0" smtClean="0"/>
              <a:t>t do you actually do?</a:t>
            </a:r>
            <a:endParaRPr lang="en-US" dirty="0"/>
          </a:p>
        </p:txBody>
      </p:sp>
      <p:sp>
        <p:nvSpPr>
          <p:cNvPr id="3" name="Content Placeholder 2"/>
          <p:cNvSpPr>
            <a:spLocks noGrp="1"/>
          </p:cNvSpPr>
          <p:nvPr>
            <p:ph idx="1"/>
          </p:nvPr>
        </p:nvSpPr>
        <p:spPr/>
        <p:txBody>
          <a:bodyPr/>
          <a:lstStyle/>
          <a:p>
            <a:r>
              <a:rPr lang="en-US" dirty="0" smtClean="0"/>
              <a:t>Dashboards, report generation</a:t>
            </a:r>
            <a:endParaRPr lang="en-US" dirty="0" smtClean="0"/>
          </a:p>
          <a:p>
            <a:r>
              <a:rPr lang="en-US" i="1" dirty="0" smtClean="0"/>
              <a:t>Ad hoc </a:t>
            </a:r>
            <a:r>
              <a:rPr lang="en-US" dirty="0" smtClean="0"/>
              <a:t>analyses</a:t>
            </a:r>
          </a:p>
        </p:txBody>
      </p:sp>
    </p:spTree>
    <p:extLst>
      <p:ext uri="{BB962C8B-B14F-4D97-AF65-F5344CB8AC3E}">
        <p14:creationId xmlns:p14="http://schemas.microsoft.com/office/powerpoint/2010/main" val="12474817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Data Warehouses</a:t>
            </a:r>
            <a:endParaRPr lang="en-US" dirty="0"/>
          </a:p>
        </p:txBody>
      </p:sp>
      <p:pic>
        <p:nvPicPr>
          <p:cNvPr id="3" name="Picture 2" descr="Star-schema-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30817"/>
            <a:ext cx="7239000" cy="4384183"/>
          </a:xfrm>
          <a:prstGeom prst="rect">
            <a:avLst/>
          </a:prstGeom>
        </p:spPr>
      </p:pic>
      <p:sp>
        <p:nvSpPr>
          <p:cNvPr id="5" name="TextBox 4"/>
          <p:cNvSpPr txBox="1"/>
          <p:nvPr/>
        </p:nvSpPr>
        <p:spPr>
          <a:xfrm>
            <a:off x="403507" y="4401741"/>
            <a:ext cx="5463893" cy="1846659"/>
          </a:xfrm>
          <a:prstGeom prst="rect">
            <a:avLst/>
          </a:prstGeom>
          <a:noFill/>
        </p:spPr>
        <p:txBody>
          <a:bodyPr wrap="none" rtlCol="0">
            <a:spAutoFit/>
          </a:bodyPr>
          <a:lstStyle/>
          <a:p>
            <a:r>
              <a:rPr lang="en-US" sz="1400" b="0" dirty="0" smtClean="0">
                <a:solidFill>
                  <a:schemeClr val="bg1"/>
                </a:solidFill>
                <a:latin typeface="Andale Mono"/>
                <a:cs typeface="Andale Mono"/>
              </a:rPr>
              <a:t>SELECT  </a:t>
            </a:r>
            <a:r>
              <a:rPr lang="en-US" sz="1400" b="0" dirty="0" err="1">
                <a:solidFill>
                  <a:schemeClr val="bg1"/>
                </a:solidFill>
                <a:latin typeface="Andale Mono"/>
                <a:cs typeface="Andale Mono"/>
              </a:rPr>
              <a:t>P.Brand</a:t>
            </a:r>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S.Country</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F.Units_Sold</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FROM </a:t>
            </a:r>
            <a:r>
              <a:rPr lang="en-US" sz="1400" b="0" dirty="0" err="1">
                <a:solidFill>
                  <a:schemeClr val="bg1"/>
                </a:solidFill>
                <a:latin typeface="Andale Mono"/>
                <a:cs typeface="Andale Mono"/>
              </a:rPr>
              <a:t>Fact_Sales</a:t>
            </a:r>
            <a:r>
              <a:rPr lang="en-US" sz="1400" b="0" dirty="0">
                <a:solidFill>
                  <a:schemeClr val="bg1"/>
                </a:solidFill>
                <a:latin typeface="Andale Mono"/>
                <a:cs typeface="Andale Mono"/>
              </a:rPr>
              <a:t> F</a:t>
            </a: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Dim_Date</a:t>
            </a:r>
            <a:r>
              <a:rPr lang="en-US" sz="1400" b="0" dirty="0">
                <a:solidFill>
                  <a:schemeClr val="bg1"/>
                </a:solidFill>
                <a:latin typeface="Andale Mono"/>
                <a:cs typeface="Andale Mono"/>
              </a:rPr>
              <a:t> D    ON </a:t>
            </a:r>
            <a:r>
              <a:rPr lang="en-US" sz="1400" b="0" dirty="0" err="1">
                <a:solidFill>
                  <a:schemeClr val="bg1"/>
                </a:solidFill>
                <a:latin typeface="Andale Mono"/>
                <a:cs typeface="Andale Mono"/>
              </a:rPr>
              <a:t>F.Date_Id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D.Id</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Dim_Store</a:t>
            </a:r>
            <a:r>
              <a:rPr lang="en-US" sz="1400" b="0" dirty="0">
                <a:solidFill>
                  <a:schemeClr val="bg1"/>
                </a:solidFill>
                <a:latin typeface="Andale Mono"/>
                <a:cs typeface="Andale Mono"/>
              </a:rPr>
              <a:t> S   ON </a:t>
            </a:r>
            <a:r>
              <a:rPr lang="en-US" sz="1400" b="0" dirty="0" err="1">
                <a:solidFill>
                  <a:schemeClr val="bg1"/>
                </a:solidFill>
                <a:latin typeface="Andale Mono"/>
                <a:cs typeface="Andale Mono"/>
              </a:rPr>
              <a:t>F.Store_Id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S.Id</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Dim_Product</a:t>
            </a:r>
            <a:r>
              <a:rPr lang="en-US" sz="1400" b="0" dirty="0">
                <a:solidFill>
                  <a:schemeClr val="bg1"/>
                </a:solidFill>
                <a:latin typeface="Andale Mono"/>
                <a:cs typeface="Andale Mono"/>
              </a:rPr>
              <a:t> P ON </a:t>
            </a:r>
            <a:r>
              <a:rPr lang="en-US" sz="1400" b="0" dirty="0" err="1">
                <a:solidFill>
                  <a:schemeClr val="bg1"/>
                </a:solidFill>
                <a:latin typeface="Andale Mono"/>
                <a:cs typeface="Andale Mono"/>
              </a:rPr>
              <a:t>F.Product_Id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P.Id</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WHERE D.YEAR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1997 AND </a:t>
            </a:r>
            <a:r>
              <a:rPr lang="en-US" sz="1400" b="0" dirty="0" err="1">
                <a:solidFill>
                  <a:schemeClr val="bg1"/>
                </a:solidFill>
                <a:latin typeface="Andale Mono"/>
                <a:cs typeface="Andale Mono"/>
              </a:rPr>
              <a:t>P.Product_Category</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tv</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GROUP </a:t>
            </a:r>
            <a:r>
              <a:rPr lang="en-US" sz="1400" b="0" dirty="0" smtClean="0">
                <a:solidFill>
                  <a:schemeClr val="bg1"/>
                </a:solidFill>
                <a:latin typeface="Andale Mono"/>
                <a:cs typeface="Andale Mono"/>
              </a:rPr>
              <a:t>BY </a:t>
            </a:r>
            <a:r>
              <a:rPr lang="en-US" sz="1400" b="0" dirty="0" err="1" smtClean="0">
                <a:solidFill>
                  <a:schemeClr val="bg1"/>
                </a:solidFill>
                <a:latin typeface="Andale Mono"/>
                <a:cs typeface="Andale Mono"/>
              </a:rPr>
              <a:t>P.Brand</a:t>
            </a:r>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S.Country</a:t>
            </a:r>
            <a:r>
              <a:rPr lang="en-US" sz="1400" b="0" dirty="0" smtClean="0">
                <a:solidFill>
                  <a:schemeClr val="bg1"/>
                </a:solidFill>
                <a:latin typeface="Andale Mono"/>
                <a:cs typeface="Andale Mono"/>
              </a:rPr>
              <a:t>;</a:t>
            </a:r>
            <a:endParaRPr lang="en-US" sz="1400" b="0" dirty="0">
              <a:solidFill>
                <a:schemeClr val="bg1"/>
              </a:solidFill>
              <a:latin typeface="Andale Mono"/>
              <a:cs typeface="Andale Mono"/>
            </a:endParaRPr>
          </a:p>
        </p:txBody>
      </p:sp>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Wikipedia (Star Schema)</a:t>
            </a:r>
            <a:endParaRPr lang="en-US" sz="1000" b="0" dirty="0">
              <a:solidFill>
                <a:schemeClr val="bg2"/>
              </a:solidFill>
            </a:endParaRPr>
          </a:p>
        </p:txBody>
      </p:sp>
    </p:spTree>
    <p:extLst>
      <p:ext uri="{BB962C8B-B14F-4D97-AF65-F5344CB8AC3E}">
        <p14:creationId xmlns:p14="http://schemas.microsoft.com/office/powerpoint/2010/main" val="22172967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OLAP Cubes</a:t>
            </a:r>
            <a:endParaRPr lang="en-US" dirty="0"/>
          </a:p>
        </p:txBody>
      </p:sp>
      <p:sp>
        <p:nvSpPr>
          <p:cNvPr id="4" name="Cube 3"/>
          <p:cNvSpPr/>
          <p:nvPr/>
        </p:nvSpPr>
        <p:spPr bwMode="auto">
          <a:xfrm>
            <a:off x="817262" y="1611868"/>
            <a:ext cx="4114800" cy="4114800"/>
          </a:xfrm>
          <a:prstGeom prst="cube">
            <a:avLst>
              <a:gd name="adj" fmla="val 29012"/>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817262" y="5650468"/>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store</a:t>
            </a:r>
            <a:endParaRPr lang="en-US" sz="1100" b="0" dirty="0">
              <a:solidFill>
                <a:schemeClr val="bg2"/>
              </a:solidFill>
              <a:latin typeface="Gill Sans"/>
              <a:cs typeface="Gill Sans"/>
            </a:endParaRPr>
          </a:p>
        </p:txBody>
      </p:sp>
      <p:sp>
        <p:nvSpPr>
          <p:cNvPr id="6" name="TextBox 5"/>
          <p:cNvSpPr txBox="1"/>
          <p:nvPr/>
        </p:nvSpPr>
        <p:spPr>
          <a:xfrm rot="16200000">
            <a:off x="-826871" y="4094202"/>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product</a:t>
            </a:r>
            <a:endParaRPr lang="en-US" sz="1100" b="0" dirty="0">
              <a:solidFill>
                <a:schemeClr val="bg2"/>
              </a:solidFill>
              <a:latin typeface="Gill Sans"/>
              <a:cs typeface="Gill Sans"/>
            </a:endParaRPr>
          </a:p>
        </p:txBody>
      </p:sp>
      <p:sp>
        <p:nvSpPr>
          <p:cNvPr id="7" name="TextBox 6"/>
          <p:cNvSpPr txBox="1"/>
          <p:nvPr/>
        </p:nvSpPr>
        <p:spPr>
          <a:xfrm rot="18900000">
            <a:off x="-217272" y="1971930"/>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time</a:t>
            </a:r>
            <a:endParaRPr lang="en-US" sz="1100" b="0" dirty="0">
              <a:solidFill>
                <a:schemeClr val="bg2"/>
              </a:solidFill>
              <a:latin typeface="Gill Sans"/>
              <a:cs typeface="Gill Sans"/>
            </a:endParaRPr>
          </a:p>
        </p:txBody>
      </p:sp>
      <p:sp>
        <p:nvSpPr>
          <p:cNvPr id="8" name="TextBox 7"/>
          <p:cNvSpPr txBox="1"/>
          <p:nvPr/>
        </p:nvSpPr>
        <p:spPr>
          <a:xfrm>
            <a:off x="5715000" y="2971800"/>
            <a:ext cx="2133600" cy="461665"/>
          </a:xfrm>
          <a:prstGeom prst="rect">
            <a:avLst/>
          </a:prstGeom>
          <a:noFill/>
        </p:spPr>
        <p:txBody>
          <a:bodyPr wrap="square" rtlCol="0">
            <a:spAutoFit/>
          </a:bodyPr>
          <a:lstStyle/>
          <a:p>
            <a:r>
              <a:rPr lang="en-US" sz="2400" b="0" dirty="0" smtClean="0">
                <a:solidFill>
                  <a:schemeClr val="bg2"/>
                </a:solidFill>
                <a:latin typeface="Gill Sans"/>
                <a:cs typeface="Gill Sans"/>
              </a:rPr>
              <a:t>slice and dice</a:t>
            </a:r>
            <a:endParaRPr lang="en-US" sz="1400" b="0" dirty="0">
              <a:solidFill>
                <a:schemeClr val="bg2"/>
              </a:solidFill>
              <a:latin typeface="Gill Sans"/>
              <a:cs typeface="Gill Sans"/>
            </a:endParaRPr>
          </a:p>
        </p:txBody>
      </p:sp>
      <p:sp>
        <p:nvSpPr>
          <p:cNvPr id="9" name="TextBox 8"/>
          <p:cNvSpPr txBox="1"/>
          <p:nvPr/>
        </p:nvSpPr>
        <p:spPr>
          <a:xfrm>
            <a:off x="5410200" y="2438400"/>
            <a:ext cx="3352800" cy="461665"/>
          </a:xfrm>
          <a:prstGeom prst="rect">
            <a:avLst/>
          </a:prstGeom>
          <a:noFill/>
        </p:spPr>
        <p:txBody>
          <a:bodyPr wrap="square" rtlCol="0">
            <a:spAutoFit/>
          </a:bodyPr>
          <a:lstStyle/>
          <a:p>
            <a:r>
              <a:rPr lang="en-US" sz="2400" dirty="0" smtClean="0">
                <a:solidFill>
                  <a:schemeClr val="bg2"/>
                </a:solidFill>
                <a:latin typeface="Gill Sans"/>
                <a:cs typeface="Gill Sans"/>
              </a:rPr>
              <a:t>Common operations</a:t>
            </a:r>
            <a:endParaRPr lang="en-US" sz="1400" dirty="0">
              <a:solidFill>
                <a:schemeClr val="bg2"/>
              </a:solidFill>
              <a:latin typeface="Gill Sans"/>
              <a:cs typeface="Gill Sans"/>
            </a:endParaRPr>
          </a:p>
        </p:txBody>
      </p:sp>
      <p:sp>
        <p:nvSpPr>
          <p:cNvPr id="10" name="TextBox 9"/>
          <p:cNvSpPr txBox="1"/>
          <p:nvPr/>
        </p:nvSpPr>
        <p:spPr>
          <a:xfrm>
            <a:off x="5715000" y="3419445"/>
            <a:ext cx="2590800" cy="461665"/>
          </a:xfrm>
          <a:prstGeom prst="rect">
            <a:avLst/>
          </a:prstGeom>
          <a:noFill/>
        </p:spPr>
        <p:txBody>
          <a:bodyPr wrap="square" rtlCol="0">
            <a:spAutoFit/>
          </a:bodyPr>
          <a:lstStyle/>
          <a:p>
            <a:r>
              <a:rPr lang="en-US" sz="2400" b="0" dirty="0" smtClean="0">
                <a:solidFill>
                  <a:schemeClr val="bg2"/>
                </a:solidFill>
                <a:latin typeface="Gill Sans"/>
                <a:cs typeface="Gill Sans"/>
              </a:rPr>
              <a:t>roll up/drill down</a:t>
            </a:r>
            <a:endParaRPr lang="en-US" sz="1400" b="0" dirty="0">
              <a:solidFill>
                <a:schemeClr val="bg2"/>
              </a:solidFill>
              <a:latin typeface="Gill Sans"/>
              <a:cs typeface="Gill Sans"/>
            </a:endParaRPr>
          </a:p>
        </p:txBody>
      </p:sp>
      <p:sp>
        <p:nvSpPr>
          <p:cNvPr id="11" name="TextBox 10"/>
          <p:cNvSpPr txBox="1"/>
          <p:nvPr/>
        </p:nvSpPr>
        <p:spPr>
          <a:xfrm>
            <a:off x="5715000" y="3867090"/>
            <a:ext cx="2133600" cy="461665"/>
          </a:xfrm>
          <a:prstGeom prst="rect">
            <a:avLst/>
          </a:prstGeom>
          <a:noFill/>
        </p:spPr>
        <p:txBody>
          <a:bodyPr wrap="square" rtlCol="0">
            <a:spAutoFit/>
          </a:bodyPr>
          <a:lstStyle/>
          <a:p>
            <a:r>
              <a:rPr lang="en-US" sz="2400" b="0" dirty="0" smtClean="0">
                <a:solidFill>
                  <a:schemeClr val="bg2"/>
                </a:solidFill>
                <a:latin typeface="Gill Sans"/>
                <a:cs typeface="Gill Sans"/>
              </a:rPr>
              <a:t>pivot</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4018327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OLAP Cubes: Research Challenges</a:t>
            </a:r>
            <a:endParaRPr lang="en-US" dirty="0"/>
          </a:p>
        </p:txBody>
      </p:sp>
      <p:sp>
        <p:nvSpPr>
          <p:cNvPr id="3" name="Content Placeholder 2"/>
          <p:cNvSpPr>
            <a:spLocks noGrp="1"/>
          </p:cNvSpPr>
          <p:nvPr>
            <p:ph idx="1"/>
          </p:nvPr>
        </p:nvSpPr>
        <p:spPr/>
        <p:txBody>
          <a:bodyPr/>
          <a:lstStyle/>
          <a:p>
            <a:r>
              <a:rPr lang="en-US" dirty="0" smtClean="0"/>
              <a:t>Fundamentally, lots of group-</a:t>
            </a:r>
            <a:r>
              <a:rPr lang="en-US" dirty="0" err="1" smtClean="0"/>
              <a:t>bys</a:t>
            </a:r>
            <a:r>
              <a:rPr lang="en-US" dirty="0" smtClean="0"/>
              <a:t> and aggregations</a:t>
            </a:r>
          </a:p>
          <a:p>
            <a:pPr lvl="1"/>
            <a:r>
              <a:rPr lang="en-US" dirty="0" smtClean="0"/>
              <a:t>How to take advantage of schema structure to avoid repeated work?</a:t>
            </a:r>
          </a:p>
          <a:p>
            <a:r>
              <a:rPr lang="en-US" dirty="0" smtClean="0"/>
              <a:t>Cube materialization</a:t>
            </a:r>
          </a:p>
          <a:p>
            <a:pPr lvl="1"/>
            <a:r>
              <a:rPr lang="en-US" dirty="0" smtClean="0"/>
              <a:t>Realistic to materialize the entire cube?</a:t>
            </a:r>
          </a:p>
          <a:p>
            <a:pPr lvl="1"/>
            <a:r>
              <a:rPr lang="en-US" dirty="0" smtClean="0"/>
              <a:t>If not, how/when/what to materialize?</a:t>
            </a:r>
          </a:p>
          <a:p>
            <a:endParaRPr lang="en-US" dirty="0" smtClean="0"/>
          </a:p>
          <a:p>
            <a:endParaRPr lang="en-US" dirty="0"/>
          </a:p>
        </p:txBody>
      </p:sp>
    </p:spTree>
    <p:extLst>
      <p:ext uri="{BB962C8B-B14F-4D97-AF65-F5344CB8AC3E}">
        <p14:creationId xmlns:p14="http://schemas.microsoft.com/office/powerpoint/2010/main" val="1077702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895600"/>
            <a:ext cx="9144000" cy="1028700"/>
          </a:xfrm>
        </p:spPr>
        <p:txBody>
          <a:bodyPr/>
          <a:lstStyle/>
          <a:p>
            <a:pPr algn="ctr"/>
            <a:r>
              <a:rPr lang="en-US" sz="3200" dirty="0" smtClean="0">
                <a:latin typeface="Gill Sans"/>
              </a:rPr>
              <a:t>Fast forward…</a:t>
            </a:r>
            <a:endParaRPr lang="en-US" sz="3200" dirty="0">
              <a:latin typeface="Gill Sans"/>
            </a:endParaRPr>
          </a:p>
        </p:txBody>
      </p:sp>
    </p:spTree>
    <p:extLst>
      <p:ext uri="{BB962C8B-B14F-4D97-AF65-F5344CB8AC3E}">
        <p14:creationId xmlns:p14="http://schemas.microsoft.com/office/powerpoint/2010/main" val="3580713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Tree>
    <p:extLst>
      <p:ext uri="{BB962C8B-B14F-4D97-AF65-F5344CB8AC3E}">
        <p14:creationId xmlns:p14="http://schemas.microsoft.com/office/powerpoint/2010/main" val="33329197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 Bottleneck</a:t>
            </a:r>
            <a:endParaRPr lang="en-US" dirty="0"/>
          </a:p>
        </p:txBody>
      </p:sp>
      <p:sp>
        <p:nvSpPr>
          <p:cNvPr id="3" name="Content Placeholder 2"/>
          <p:cNvSpPr>
            <a:spLocks noGrp="1"/>
          </p:cNvSpPr>
          <p:nvPr>
            <p:ph idx="1"/>
          </p:nvPr>
        </p:nvSpPr>
        <p:spPr/>
        <p:txBody>
          <a:bodyPr/>
          <a:lstStyle/>
          <a:p>
            <a:r>
              <a:rPr lang="en-US" dirty="0" smtClean="0"/>
              <a:t>ETL is typically a nightly task:</a:t>
            </a:r>
          </a:p>
          <a:p>
            <a:pPr lvl="1"/>
            <a:r>
              <a:rPr lang="en-US" dirty="0" smtClean="0"/>
              <a:t>What happens if processing 24 hours of data takes longer than 24 hours?</a:t>
            </a:r>
          </a:p>
          <a:p>
            <a:r>
              <a:rPr lang="en-US" dirty="0" smtClean="0"/>
              <a:t>Hadoop is perfect:</a:t>
            </a:r>
          </a:p>
          <a:p>
            <a:pPr lvl="1"/>
            <a:r>
              <a:rPr lang="en-US" dirty="0" smtClean="0"/>
              <a:t>Ingest is limited by speed of HDFS</a:t>
            </a:r>
          </a:p>
          <a:p>
            <a:pPr lvl="1"/>
            <a:r>
              <a:rPr lang="en-US" dirty="0" smtClean="0"/>
              <a:t>Scales out with more nodes</a:t>
            </a:r>
          </a:p>
          <a:p>
            <a:pPr lvl="1"/>
            <a:r>
              <a:rPr lang="en-US" dirty="0" smtClean="0"/>
              <a:t>Massively parallel</a:t>
            </a:r>
          </a:p>
          <a:p>
            <a:pPr lvl="1"/>
            <a:r>
              <a:rPr lang="en-US" dirty="0" smtClean="0"/>
              <a:t>Ability to use any processing tool</a:t>
            </a:r>
          </a:p>
          <a:p>
            <a:pPr lvl="1"/>
            <a:r>
              <a:rPr lang="en-US" dirty="0" smtClean="0"/>
              <a:t>Cheaper </a:t>
            </a:r>
            <a:r>
              <a:rPr lang="en-US" dirty="0" smtClean="0"/>
              <a:t>than parallel databases</a:t>
            </a:r>
          </a:p>
          <a:p>
            <a:pPr lvl="1"/>
            <a:r>
              <a:rPr lang="en-US" dirty="0" smtClean="0"/>
              <a:t>ETL is a batch process anyway!</a:t>
            </a:r>
          </a:p>
        </p:txBody>
      </p:sp>
    </p:spTree>
    <p:extLst>
      <p:ext uri="{BB962C8B-B14F-4D97-AF65-F5344CB8AC3E}">
        <p14:creationId xmlns:p14="http://schemas.microsoft.com/office/powerpoint/2010/main" val="25432233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lhc10.jpg"/>
          <p:cNvPicPr>
            <a:picLocks noChangeAspect="1"/>
          </p:cNvPicPr>
          <p:nvPr/>
        </p:nvPicPr>
        <p:blipFill>
          <a:blip r:embed="rId3"/>
          <a:stretch>
            <a:fillRect/>
          </a:stretch>
        </p:blipFill>
        <p:spPr>
          <a:xfrm>
            <a:off x="-762000" y="-24630"/>
            <a:ext cx="10667999" cy="6907260"/>
          </a:xfrm>
          <a:prstGeom prst="rect">
            <a:avLst/>
          </a:prstGeom>
        </p:spPr>
      </p:pic>
      <p:sp>
        <p:nvSpPr>
          <p:cNvPr id="11" name="Content Placeholder 2"/>
          <p:cNvSpPr txBox="1">
            <a:spLocks/>
          </p:cNvSpPr>
          <p:nvPr/>
        </p:nvSpPr>
        <p:spPr>
          <a:xfrm>
            <a:off x="762000" y="5791200"/>
            <a:ext cx="3657600" cy="838200"/>
          </a:xfrm>
          <a:prstGeom prst="rect">
            <a:avLst/>
          </a:prstGeom>
        </p:spPr>
        <p:txBody>
          <a:bodyPr/>
          <a:lstStyle/>
          <a:p>
            <a:pPr marL="342848" lvl="0" indent="-342848" eaLnBrk="1" hangingPunct="1">
              <a:spcBef>
                <a:spcPct val="25000"/>
              </a:spcBef>
              <a:spcAft>
                <a:spcPct val="25000"/>
              </a:spcAft>
              <a:buClr>
                <a:srgbClr val="5675A9"/>
              </a:buClr>
              <a:buSzPct val="75000"/>
            </a:pPr>
            <a:r>
              <a:rPr lang="en-US" sz="2000" b="0" kern="0" dirty="0" smtClean="0">
                <a:solidFill>
                  <a:srgbClr val="FFFFFF"/>
                </a:solidFill>
                <a:latin typeface="Gill Sans"/>
                <a:cs typeface="Gill Sans"/>
              </a:rPr>
              <a:t>Emergence of the 4</a:t>
            </a:r>
            <a:r>
              <a:rPr lang="en-US" sz="2000" b="0" kern="0" baseline="30000" dirty="0" smtClean="0">
                <a:solidFill>
                  <a:srgbClr val="FFFFFF"/>
                </a:solidFill>
                <a:latin typeface="Gill Sans"/>
                <a:cs typeface="Gill Sans"/>
              </a:rPr>
              <a:t>th</a:t>
            </a:r>
            <a:r>
              <a:rPr lang="en-US" sz="2000" b="0" kern="0" dirty="0" smtClean="0">
                <a:solidFill>
                  <a:srgbClr val="FFFFFF"/>
                </a:solidFill>
                <a:latin typeface="Gill Sans"/>
                <a:cs typeface="Gill Sans"/>
              </a:rPr>
              <a:t> Paradigm</a:t>
            </a:r>
          </a:p>
          <a:p>
            <a:pPr marL="342848" lvl="0" indent="-342848" eaLnBrk="1" hangingPunct="1">
              <a:spcBef>
                <a:spcPct val="25000"/>
              </a:spcBef>
              <a:spcAft>
                <a:spcPct val="25000"/>
              </a:spcAft>
              <a:buClr>
                <a:srgbClr val="5675A9"/>
              </a:buClr>
              <a:buSzPct val="75000"/>
            </a:pPr>
            <a:r>
              <a:rPr kumimoji="0" lang="en-US" sz="2000" b="0" i="0" u="none" strike="noStrike" kern="0" cap="none" spc="0" normalizeH="0" baseline="0" noProof="0" dirty="0" smtClean="0">
                <a:ln>
                  <a:noFill/>
                </a:ln>
                <a:solidFill>
                  <a:srgbClr val="FFFFFF"/>
                </a:solidFill>
                <a:effectLst/>
                <a:uLnTx/>
                <a:uFillTx/>
                <a:latin typeface="Gill Sans"/>
                <a:cs typeface="Gill Sans"/>
              </a:rPr>
              <a:t>Data-intensive</a:t>
            </a:r>
            <a:r>
              <a:rPr kumimoji="0" lang="en-US" sz="2000" b="0" i="0" u="none" strike="noStrike" kern="0" cap="none" spc="0" normalizeH="0" noProof="0" dirty="0" smtClean="0">
                <a:ln>
                  <a:noFill/>
                </a:ln>
                <a:solidFill>
                  <a:srgbClr val="FFFFFF"/>
                </a:solidFill>
                <a:effectLst/>
                <a:uLnTx/>
                <a:uFillTx/>
                <a:latin typeface="Gill Sans"/>
                <a:cs typeface="Gill Sans"/>
              </a:rPr>
              <a:t> e-Science</a:t>
            </a:r>
            <a:endParaRPr kumimoji="0" lang="en-US" sz="2000" b="0" i="0" u="none" strike="noStrike" kern="0" cap="none" spc="0" normalizeH="0" baseline="0" noProof="0" dirty="0" smtClean="0">
              <a:ln>
                <a:noFill/>
              </a:ln>
              <a:solidFill>
                <a:srgbClr val="FFFFFF"/>
              </a:solidFill>
              <a:effectLst/>
              <a:uLnTx/>
              <a:uFillTx/>
              <a:latin typeface="Gill Sans"/>
              <a:cs typeface="Gill Sans"/>
            </a:endParaRPr>
          </a:p>
        </p:txBody>
      </p:sp>
      <p:sp>
        <p:nvSpPr>
          <p:cNvPr id="10" name="TextBox 9"/>
          <p:cNvSpPr txBox="1">
            <a:spLocks noChangeArrowheads="1"/>
          </p:cNvSpPr>
          <p:nvPr/>
        </p:nvSpPr>
        <p:spPr bwMode="auto">
          <a:xfrm>
            <a:off x="6781800" y="6611938"/>
            <a:ext cx="2362200" cy="246062"/>
          </a:xfrm>
          <a:prstGeom prst="rect">
            <a:avLst/>
          </a:prstGeom>
          <a:noFill/>
          <a:ln w="9525">
            <a:noFill/>
            <a:miter lim="800000"/>
            <a:headEnd/>
            <a:tailEnd/>
          </a:ln>
        </p:spPr>
        <p:txBody>
          <a:bodyPr>
            <a:spAutoFit/>
          </a:bodyPr>
          <a:lstStyle/>
          <a:p>
            <a:pPr algn="r"/>
            <a:r>
              <a:rPr lang="en-US" sz="1000" b="0" dirty="0" err="1" smtClean="0"/>
              <a:t>Maximilien</a:t>
            </a:r>
            <a:r>
              <a:rPr lang="en-US" sz="1000" b="0" dirty="0" smtClean="0"/>
              <a:t> Brice, © CERN</a:t>
            </a:r>
            <a:endParaRPr lang="en-US" sz="1000" b="0" dirty="0"/>
          </a:p>
        </p:txBody>
      </p:sp>
      <p:sp>
        <p:nvSpPr>
          <p:cNvPr id="7" name="Title 1"/>
          <p:cNvSpPr txBox="1">
            <a:spLocks/>
          </p:cNvSpPr>
          <p:nvPr/>
        </p:nvSpPr>
        <p:spPr>
          <a:xfrm>
            <a:off x="381000" y="5105400"/>
            <a:ext cx="3886200" cy="6858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600" b="0" i="0" u="none" strike="noStrike" kern="0" cap="none" spc="0" normalizeH="0" baseline="0" noProof="0" dirty="0" smtClean="0">
                <a:ln>
                  <a:noFill/>
                </a:ln>
                <a:solidFill>
                  <a:srgbClr val="FFFFFF"/>
                </a:solidFill>
                <a:effectLst/>
                <a:uLnTx/>
                <a:uFillTx/>
                <a:latin typeface="Gill Sans"/>
                <a:ea typeface="+mj-ea"/>
                <a:cs typeface="Gill Sans"/>
              </a:rPr>
              <a:t>Science</a:t>
            </a:r>
            <a:endParaRPr kumimoji="0" lang="en-US" sz="3600" b="0" i="0" u="none" strike="noStrike" kern="0" cap="none" spc="0" normalizeH="0" baseline="0" noProof="0" dirty="0">
              <a:ln>
                <a:noFill/>
              </a:ln>
              <a:solidFill>
                <a:srgbClr val="FFFFFF"/>
              </a:solidFill>
              <a:effectLst/>
              <a:uLnTx/>
              <a:uFillTx/>
              <a:latin typeface="Gill Sans"/>
              <a:ea typeface="+mj-ea"/>
              <a:cs typeface="Gill Sans"/>
            </a:endParaRPr>
          </a:p>
        </p:txBody>
      </p:sp>
    </p:spTree>
    <p:extLst>
      <p:ext uri="{BB962C8B-B14F-4D97-AF65-F5344CB8AC3E}">
        <p14:creationId xmlns:p14="http://schemas.microsoft.com/office/powerpoint/2010/main" val="333329244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changed?</a:t>
            </a:r>
            <a:endParaRPr lang="en-US" dirty="0"/>
          </a:p>
        </p:txBody>
      </p:sp>
      <p:sp>
        <p:nvSpPr>
          <p:cNvPr id="3" name="Content Placeholder 2"/>
          <p:cNvSpPr>
            <a:spLocks noGrp="1"/>
          </p:cNvSpPr>
          <p:nvPr>
            <p:ph idx="1"/>
          </p:nvPr>
        </p:nvSpPr>
        <p:spPr/>
        <p:txBody>
          <a:bodyPr/>
          <a:lstStyle/>
          <a:p>
            <a:r>
              <a:rPr lang="en-US" dirty="0" smtClean="0"/>
              <a:t>Dropping cost of disks</a:t>
            </a:r>
          </a:p>
          <a:p>
            <a:pPr lvl="1"/>
            <a:r>
              <a:rPr lang="en-US" dirty="0" smtClean="0"/>
              <a:t>Cheaper to store everything than to figure out what to throw away</a:t>
            </a:r>
          </a:p>
          <a:p>
            <a:r>
              <a:rPr lang="en-US" dirty="0" smtClean="0"/>
              <a:t>Types of data collected</a:t>
            </a:r>
          </a:p>
          <a:p>
            <a:pPr lvl="1"/>
            <a:r>
              <a:rPr lang="en-US" dirty="0" smtClean="0"/>
              <a:t>From data that’s </a:t>
            </a:r>
            <a:r>
              <a:rPr lang="en-US" i="1" dirty="0" smtClean="0"/>
              <a:t>obviously</a:t>
            </a:r>
            <a:r>
              <a:rPr lang="en-US" dirty="0" smtClean="0"/>
              <a:t> valuable to data whose value is less apparent</a:t>
            </a:r>
          </a:p>
          <a:p>
            <a:r>
              <a:rPr lang="en-US" dirty="0" smtClean="0"/>
              <a:t>Rise of social media and user-generated content</a:t>
            </a:r>
          </a:p>
          <a:p>
            <a:pPr lvl="1"/>
            <a:r>
              <a:rPr lang="en-US" dirty="0" smtClean="0"/>
              <a:t>Large increase in data volume</a:t>
            </a:r>
          </a:p>
          <a:p>
            <a:r>
              <a:rPr lang="en-US" dirty="0" smtClean="0"/>
              <a:t>Growing maturity of data mining techniques</a:t>
            </a:r>
          </a:p>
          <a:p>
            <a:pPr lvl="1"/>
            <a:r>
              <a:rPr lang="en-US" dirty="0" smtClean="0"/>
              <a:t>Demonstrates value of data analytics</a:t>
            </a:r>
          </a:p>
          <a:p>
            <a:endParaRPr lang="en-US" dirty="0"/>
          </a:p>
        </p:txBody>
      </p:sp>
    </p:spTree>
    <p:extLst>
      <p:ext uri="{BB962C8B-B14F-4D97-AF65-F5344CB8AC3E}">
        <p14:creationId xmlns:p14="http://schemas.microsoft.com/office/powerpoint/2010/main" val="17820096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1750367"/>
            <a:ext cx="25146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a useful service</a:t>
            </a:r>
            <a:endParaRPr lang="en-US" sz="2400" b="0" dirty="0">
              <a:solidFill>
                <a:srgbClr val="000000"/>
              </a:solidFill>
              <a:latin typeface="Gill Sans"/>
              <a:cs typeface="Gill Sans"/>
            </a:endParaRPr>
          </a:p>
        </p:txBody>
      </p:sp>
      <p:sp>
        <p:nvSpPr>
          <p:cNvPr id="4" name="TextBox 3"/>
          <p:cNvSpPr txBox="1"/>
          <p:nvPr/>
        </p:nvSpPr>
        <p:spPr>
          <a:xfrm>
            <a:off x="5486400" y="3960167"/>
            <a:ext cx="3124200" cy="830997"/>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analyze user behavior to extract insights</a:t>
            </a:r>
            <a:endParaRPr lang="en-US" sz="2400" b="0" dirty="0">
              <a:solidFill>
                <a:srgbClr val="000000"/>
              </a:solidFill>
              <a:latin typeface="Gill Sans"/>
              <a:cs typeface="Gill Sans"/>
            </a:endParaRPr>
          </a:p>
        </p:txBody>
      </p:sp>
      <p:sp>
        <p:nvSpPr>
          <p:cNvPr id="5" name="TextBox 4"/>
          <p:cNvSpPr txBox="1"/>
          <p:nvPr/>
        </p:nvSpPr>
        <p:spPr>
          <a:xfrm>
            <a:off x="762000" y="3960167"/>
            <a:ext cx="2438400" cy="830997"/>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transform insights into action</a:t>
            </a:r>
            <a:endParaRPr lang="en-US" sz="2400" b="0" dirty="0">
              <a:solidFill>
                <a:srgbClr val="000000"/>
              </a:solidFill>
              <a:latin typeface="Gill Sans"/>
              <a:cs typeface="Gill Sans"/>
            </a:endParaRPr>
          </a:p>
        </p:txBody>
      </p:sp>
      <p:sp>
        <p:nvSpPr>
          <p:cNvPr id="7" name="Right Arrow 6"/>
          <p:cNvSpPr/>
          <p:nvPr/>
        </p:nvSpPr>
        <p:spPr bwMode="auto">
          <a:xfrm rot="3600000">
            <a:off x="5050762" y="2759404"/>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Right Arrow 8"/>
          <p:cNvSpPr/>
          <p:nvPr/>
        </p:nvSpPr>
        <p:spPr bwMode="auto">
          <a:xfrm rot="7200000" flipH="1">
            <a:off x="2459961" y="2683204"/>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Right Arrow 9"/>
          <p:cNvSpPr/>
          <p:nvPr/>
        </p:nvSpPr>
        <p:spPr bwMode="auto">
          <a:xfrm flipH="1">
            <a:off x="3643223" y="403636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3276600" y="2359967"/>
            <a:ext cx="2514600" cy="1446550"/>
          </a:xfrm>
          <a:prstGeom prst="rect">
            <a:avLst/>
          </a:prstGeom>
          <a:noFill/>
          <a:ln>
            <a:noFill/>
          </a:ln>
        </p:spPr>
        <p:txBody>
          <a:bodyPr wrap="square" rtlCol="0">
            <a:spAutoFit/>
          </a:bodyPr>
          <a:lstStyle/>
          <a:p>
            <a:pPr algn="ctr"/>
            <a:r>
              <a:rPr lang="en-US" sz="7200" dirty="0" smtClean="0">
                <a:solidFill>
                  <a:srgbClr val="000000"/>
                </a:solidFill>
                <a:latin typeface="Gill Sans"/>
                <a:cs typeface="Gill Sans"/>
              </a:rPr>
              <a:t>$</a:t>
            </a:r>
            <a:r>
              <a:rPr lang="en-US" sz="2400" b="0" dirty="0" smtClean="0">
                <a:solidFill>
                  <a:srgbClr val="000000"/>
                </a:solidFill>
                <a:latin typeface="Gill Sans"/>
                <a:cs typeface="Gill Sans"/>
              </a:rPr>
              <a:t/>
            </a:r>
            <a:br>
              <a:rPr lang="en-US" sz="2400" b="0" dirty="0" smtClean="0">
                <a:solidFill>
                  <a:srgbClr val="000000"/>
                </a:solidFill>
                <a:latin typeface="Gill Sans"/>
                <a:cs typeface="Gill Sans"/>
              </a:rPr>
            </a:br>
            <a:r>
              <a:rPr lang="en-US" b="0" dirty="0" smtClean="0">
                <a:solidFill>
                  <a:srgbClr val="000000"/>
                </a:solidFill>
                <a:latin typeface="Gill Sans"/>
                <a:cs typeface="Gill Sans"/>
              </a:rPr>
              <a:t>(hopefully)</a:t>
            </a:r>
            <a:endParaRPr lang="en-US" b="0" dirty="0">
              <a:solidFill>
                <a:srgbClr val="000000"/>
              </a:solidFill>
              <a:latin typeface="Gill Sans"/>
              <a:cs typeface="Gill Sans"/>
            </a:endParaRPr>
          </a:p>
        </p:txBody>
      </p:sp>
      <p:sp>
        <p:nvSpPr>
          <p:cNvPr id="3" name="Title 2"/>
          <p:cNvSpPr>
            <a:spLocks noGrp="1"/>
          </p:cNvSpPr>
          <p:nvPr>
            <p:ph type="title"/>
          </p:nvPr>
        </p:nvSpPr>
        <p:spPr/>
        <p:txBody>
          <a:bodyPr/>
          <a:lstStyle/>
          <a:p>
            <a:r>
              <a:rPr lang="en-US" dirty="0" smtClean="0"/>
              <a:t>Virtuous Product Cycle</a:t>
            </a:r>
            <a:endParaRPr lang="en-US" dirty="0"/>
          </a:p>
        </p:txBody>
      </p:sp>
    </p:spTree>
    <p:extLst>
      <p:ext uri="{BB962C8B-B14F-4D97-AF65-F5344CB8AC3E}">
        <p14:creationId xmlns:p14="http://schemas.microsoft.com/office/powerpoint/2010/main" val="16400459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7" grpId="0" animBg="1"/>
      <p:bldP spid="9" grpId="0" animBg="1"/>
      <p:bldP spid="10"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a:t>
            </a:r>
            <a:r>
              <a:rPr lang="en-US" dirty="0" smtClean="0"/>
              <a:t>t do you actually do?</a:t>
            </a:r>
            <a:endParaRPr lang="en-US" dirty="0"/>
          </a:p>
        </p:txBody>
      </p:sp>
      <p:sp>
        <p:nvSpPr>
          <p:cNvPr id="3" name="Content Placeholder 2"/>
          <p:cNvSpPr>
            <a:spLocks noGrp="1"/>
          </p:cNvSpPr>
          <p:nvPr>
            <p:ph idx="1"/>
          </p:nvPr>
        </p:nvSpPr>
        <p:spPr/>
        <p:txBody>
          <a:bodyPr/>
          <a:lstStyle/>
          <a:p>
            <a:r>
              <a:rPr lang="en-US" dirty="0" smtClean="0"/>
              <a:t>Dashboards, report generation</a:t>
            </a:r>
            <a:endParaRPr lang="en-US" dirty="0" smtClean="0"/>
          </a:p>
          <a:p>
            <a:r>
              <a:rPr lang="en-US" i="1" dirty="0" smtClean="0"/>
              <a:t>Ad hoc </a:t>
            </a:r>
            <a:r>
              <a:rPr lang="en-US" dirty="0" smtClean="0"/>
              <a:t>analyses</a:t>
            </a:r>
          </a:p>
          <a:p>
            <a:pPr lvl="1"/>
            <a:r>
              <a:rPr lang="en-US" dirty="0" smtClean="0"/>
              <a:t>“Descriptive”</a:t>
            </a:r>
          </a:p>
          <a:p>
            <a:pPr lvl="1"/>
            <a:r>
              <a:rPr lang="en-US" dirty="0" smtClean="0"/>
              <a:t>“Predictive”</a:t>
            </a:r>
          </a:p>
          <a:p>
            <a:r>
              <a:rPr lang="en-US" dirty="0" smtClean="0"/>
              <a:t>Data products</a:t>
            </a:r>
          </a:p>
        </p:txBody>
      </p:sp>
    </p:spTree>
    <p:extLst>
      <p:ext uri="{BB962C8B-B14F-4D97-AF65-F5344CB8AC3E}">
        <p14:creationId xmlns:p14="http://schemas.microsoft.com/office/powerpoint/2010/main" val="140601895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276600" y="1750367"/>
            <a:ext cx="25146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a useful service</a:t>
            </a:r>
            <a:endParaRPr lang="en-US" sz="2400" b="0" dirty="0">
              <a:solidFill>
                <a:srgbClr val="000000"/>
              </a:solidFill>
              <a:latin typeface="Gill Sans"/>
              <a:cs typeface="Gill Sans"/>
            </a:endParaRPr>
          </a:p>
        </p:txBody>
      </p:sp>
      <p:sp>
        <p:nvSpPr>
          <p:cNvPr id="4" name="TextBox 3"/>
          <p:cNvSpPr txBox="1"/>
          <p:nvPr/>
        </p:nvSpPr>
        <p:spPr>
          <a:xfrm>
            <a:off x="5486400" y="3960167"/>
            <a:ext cx="3124200" cy="830997"/>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analyze user behavior to extract insights</a:t>
            </a:r>
            <a:endParaRPr lang="en-US" sz="2400" b="0" dirty="0">
              <a:solidFill>
                <a:srgbClr val="000000"/>
              </a:solidFill>
              <a:latin typeface="Gill Sans"/>
              <a:cs typeface="Gill Sans"/>
            </a:endParaRPr>
          </a:p>
        </p:txBody>
      </p:sp>
      <p:sp>
        <p:nvSpPr>
          <p:cNvPr id="5" name="TextBox 4"/>
          <p:cNvSpPr txBox="1"/>
          <p:nvPr/>
        </p:nvSpPr>
        <p:spPr>
          <a:xfrm>
            <a:off x="762000" y="3960167"/>
            <a:ext cx="2438400" cy="830997"/>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transform insights into action</a:t>
            </a:r>
            <a:endParaRPr lang="en-US" sz="2400" b="0" dirty="0">
              <a:solidFill>
                <a:srgbClr val="000000"/>
              </a:solidFill>
              <a:latin typeface="Gill Sans"/>
              <a:cs typeface="Gill Sans"/>
            </a:endParaRPr>
          </a:p>
        </p:txBody>
      </p:sp>
      <p:sp>
        <p:nvSpPr>
          <p:cNvPr id="7" name="Right Arrow 6"/>
          <p:cNvSpPr/>
          <p:nvPr/>
        </p:nvSpPr>
        <p:spPr bwMode="auto">
          <a:xfrm rot="3600000">
            <a:off x="5050762" y="2759404"/>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 name="Right Arrow 8"/>
          <p:cNvSpPr/>
          <p:nvPr/>
        </p:nvSpPr>
        <p:spPr bwMode="auto">
          <a:xfrm rot="7200000" flipH="1">
            <a:off x="2459961" y="2683204"/>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Right Arrow 9"/>
          <p:cNvSpPr/>
          <p:nvPr/>
        </p:nvSpPr>
        <p:spPr bwMode="auto">
          <a:xfrm flipH="1">
            <a:off x="3643223" y="4036367"/>
            <a:ext cx="1538377" cy="762000"/>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3276600" y="2359967"/>
            <a:ext cx="2514600" cy="1446550"/>
          </a:xfrm>
          <a:prstGeom prst="rect">
            <a:avLst/>
          </a:prstGeom>
          <a:noFill/>
          <a:ln>
            <a:noFill/>
          </a:ln>
        </p:spPr>
        <p:txBody>
          <a:bodyPr wrap="square" rtlCol="0">
            <a:spAutoFit/>
          </a:bodyPr>
          <a:lstStyle/>
          <a:p>
            <a:pPr algn="ctr"/>
            <a:r>
              <a:rPr lang="en-US" sz="7200" dirty="0" smtClean="0">
                <a:solidFill>
                  <a:srgbClr val="000000"/>
                </a:solidFill>
                <a:latin typeface="Gill Sans"/>
                <a:cs typeface="Gill Sans"/>
              </a:rPr>
              <a:t>$</a:t>
            </a:r>
            <a:r>
              <a:rPr lang="en-US" sz="2400" b="0" dirty="0" smtClean="0">
                <a:solidFill>
                  <a:srgbClr val="000000"/>
                </a:solidFill>
                <a:latin typeface="Gill Sans"/>
                <a:cs typeface="Gill Sans"/>
              </a:rPr>
              <a:t/>
            </a:r>
            <a:br>
              <a:rPr lang="en-US" sz="2400" b="0" dirty="0" smtClean="0">
                <a:solidFill>
                  <a:srgbClr val="000000"/>
                </a:solidFill>
                <a:latin typeface="Gill Sans"/>
                <a:cs typeface="Gill Sans"/>
              </a:rPr>
            </a:br>
            <a:r>
              <a:rPr lang="en-US" b="0" dirty="0" smtClean="0">
                <a:solidFill>
                  <a:srgbClr val="000000"/>
                </a:solidFill>
                <a:latin typeface="Gill Sans"/>
                <a:cs typeface="Gill Sans"/>
              </a:rPr>
              <a:t>(hopefully)</a:t>
            </a:r>
            <a:endParaRPr lang="en-US" b="0" dirty="0">
              <a:solidFill>
                <a:srgbClr val="000000"/>
              </a:solidFill>
              <a:latin typeface="Gill Sans"/>
              <a:cs typeface="Gill Sans"/>
            </a:endParaRPr>
          </a:p>
        </p:txBody>
      </p:sp>
      <p:sp>
        <p:nvSpPr>
          <p:cNvPr id="12" name="TextBox 11"/>
          <p:cNvSpPr txBox="1"/>
          <p:nvPr/>
        </p:nvSpPr>
        <p:spPr>
          <a:xfrm>
            <a:off x="5562600" y="4948535"/>
            <a:ext cx="3124200" cy="461665"/>
          </a:xfrm>
          <a:prstGeom prst="rect">
            <a:avLst/>
          </a:prstGeom>
          <a:noFill/>
          <a:ln>
            <a:noFill/>
          </a:ln>
        </p:spPr>
        <p:txBody>
          <a:bodyPr wrap="square" rtlCol="0">
            <a:spAutoFit/>
          </a:bodyPr>
          <a:lstStyle/>
          <a:p>
            <a:pPr algn="ctr"/>
            <a:r>
              <a:rPr lang="en-US" sz="2400" dirty="0" smtClean="0">
                <a:solidFill>
                  <a:srgbClr val="000000"/>
                </a:solidFill>
                <a:latin typeface="Gill Sans"/>
                <a:cs typeface="Gill Sans"/>
              </a:rPr>
              <a:t>data science</a:t>
            </a:r>
            <a:endParaRPr lang="en-US" sz="2400" dirty="0">
              <a:solidFill>
                <a:srgbClr val="000000"/>
              </a:solidFill>
              <a:latin typeface="Gill Sans"/>
              <a:cs typeface="Gill Sans"/>
            </a:endParaRPr>
          </a:p>
        </p:txBody>
      </p:sp>
      <p:sp>
        <p:nvSpPr>
          <p:cNvPr id="13" name="TextBox 12"/>
          <p:cNvSpPr txBox="1"/>
          <p:nvPr/>
        </p:nvSpPr>
        <p:spPr>
          <a:xfrm>
            <a:off x="304800" y="4948535"/>
            <a:ext cx="3124200" cy="461665"/>
          </a:xfrm>
          <a:prstGeom prst="rect">
            <a:avLst/>
          </a:prstGeom>
          <a:noFill/>
          <a:ln>
            <a:noFill/>
          </a:ln>
        </p:spPr>
        <p:txBody>
          <a:bodyPr wrap="square" rtlCol="0">
            <a:spAutoFit/>
          </a:bodyPr>
          <a:lstStyle/>
          <a:p>
            <a:pPr algn="ctr"/>
            <a:r>
              <a:rPr lang="en-US" sz="2400" dirty="0" smtClean="0">
                <a:solidFill>
                  <a:srgbClr val="000000"/>
                </a:solidFill>
                <a:latin typeface="Gill Sans"/>
                <a:cs typeface="Gill Sans"/>
              </a:rPr>
              <a:t>data products</a:t>
            </a:r>
            <a:endParaRPr lang="en-US" sz="2400" dirty="0">
              <a:solidFill>
                <a:srgbClr val="000000"/>
              </a:solidFill>
              <a:latin typeface="Gill Sans"/>
              <a:cs typeface="Gill Sans"/>
            </a:endParaRPr>
          </a:p>
        </p:txBody>
      </p:sp>
      <p:sp>
        <p:nvSpPr>
          <p:cNvPr id="3" name="Title 2"/>
          <p:cNvSpPr>
            <a:spLocks noGrp="1"/>
          </p:cNvSpPr>
          <p:nvPr>
            <p:ph type="title"/>
          </p:nvPr>
        </p:nvSpPr>
        <p:spPr/>
        <p:txBody>
          <a:bodyPr/>
          <a:lstStyle/>
          <a:p>
            <a:r>
              <a:rPr lang="en-US" dirty="0" smtClean="0"/>
              <a:t>Virtuous Product Cycle</a:t>
            </a:r>
            <a:endParaRPr lang="en-US" dirty="0"/>
          </a:p>
        </p:txBody>
      </p:sp>
    </p:spTree>
    <p:extLst>
      <p:ext uri="{BB962C8B-B14F-4D97-AF65-F5344CB8AC3E}">
        <p14:creationId xmlns:p14="http://schemas.microsoft.com/office/powerpoint/2010/main" val="313599036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_Navy_031002-F-2828D-227_Secretary_of_Defense,_Donald_H._Rumsfeld_responds_to_a_reporter's_question_during_a_Pentagon_press_briefing.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0931" y="1"/>
            <a:ext cx="10524931" cy="6858000"/>
          </a:xfrm>
          <a:prstGeom prst="rect">
            <a:avLst/>
          </a:prstGeom>
        </p:spPr>
      </p:pic>
      <p:sp>
        <p:nvSpPr>
          <p:cNvPr id="5" name="TextBox 4"/>
          <p:cNvSpPr txBox="1"/>
          <p:nvPr/>
        </p:nvSpPr>
        <p:spPr>
          <a:xfrm>
            <a:off x="1981200" y="5200471"/>
            <a:ext cx="6477000" cy="1200329"/>
          </a:xfrm>
          <a:prstGeom prst="rect">
            <a:avLst/>
          </a:prstGeom>
          <a:noFill/>
        </p:spPr>
        <p:txBody>
          <a:bodyPr wrap="square" rtlCol="0">
            <a:spAutoFit/>
          </a:bodyPr>
          <a:lstStyle/>
          <a:p>
            <a:r>
              <a:rPr lang="en-US" sz="1800" b="0" dirty="0" smtClean="0">
                <a:latin typeface="Gill Sans"/>
                <a:cs typeface="Gill Sans"/>
              </a:rPr>
              <a:t>“there </a:t>
            </a:r>
            <a:r>
              <a:rPr lang="en-US" sz="1800" b="0" dirty="0">
                <a:latin typeface="Gill Sans"/>
                <a:cs typeface="Gill Sans"/>
              </a:rPr>
              <a:t>are known </a:t>
            </a:r>
            <a:r>
              <a:rPr lang="en-US" sz="1800" b="0" dirty="0" err="1">
                <a:latin typeface="Gill Sans"/>
                <a:cs typeface="Gill Sans"/>
              </a:rPr>
              <a:t>knowns</a:t>
            </a:r>
            <a:r>
              <a:rPr lang="en-US" sz="1800" b="0" dirty="0">
                <a:latin typeface="Gill Sans"/>
                <a:cs typeface="Gill Sans"/>
              </a:rPr>
              <a:t>; there are things we know we </a:t>
            </a:r>
            <a:r>
              <a:rPr lang="en-US" sz="1800" b="0" dirty="0" smtClean="0">
                <a:latin typeface="Gill Sans"/>
                <a:cs typeface="Gill Sans"/>
              </a:rPr>
              <a:t>know. We </a:t>
            </a:r>
            <a:r>
              <a:rPr lang="en-US" sz="1800" b="0" dirty="0">
                <a:latin typeface="Gill Sans"/>
                <a:cs typeface="Gill Sans"/>
              </a:rPr>
              <a:t>also know there are known unknowns; that is to say we know there are some things we do not know. But there are unknown </a:t>
            </a:r>
            <a:r>
              <a:rPr lang="en-US" sz="1800" b="0" dirty="0" smtClean="0">
                <a:latin typeface="Gill Sans"/>
                <a:cs typeface="Gill Sans"/>
              </a:rPr>
              <a:t>unknowns – </a:t>
            </a:r>
            <a:r>
              <a:rPr lang="en-US" sz="1800" b="0" dirty="0">
                <a:latin typeface="Gill Sans"/>
                <a:cs typeface="Gill Sans"/>
              </a:rPr>
              <a:t>the ones we don't know we don't </a:t>
            </a:r>
            <a:r>
              <a:rPr lang="en-US" sz="1800" b="0" dirty="0" smtClean="0">
                <a:latin typeface="Gill Sans"/>
                <a:cs typeface="Gill Sans"/>
              </a:rPr>
              <a:t>know…” – Donald Rumsfeld</a:t>
            </a:r>
            <a:endParaRPr lang="en-US" sz="1800" b="0" dirty="0">
              <a:latin typeface="Gill Sans"/>
              <a:cs typeface="Gill Sans"/>
            </a:endParaRPr>
          </a:p>
        </p:txBody>
      </p:sp>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a:t>
            </a:r>
            <a:endParaRPr lang="en-US" sz="1000" b="0" dirty="0">
              <a:solidFill>
                <a:srgbClr val="FFFFFF"/>
              </a:solidFill>
            </a:endParaRPr>
          </a:p>
        </p:txBody>
      </p:sp>
    </p:spTree>
    <p:extLst>
      <p:ext uri="{BB962C8B-B14F-4D97-AF65-F5344CB8AC3E}">
        <p14:creationId xmlns:p14="http://schemas.microsoft.com/office/powerpoint/2010/main" val="50154656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and Unknown Unknowns</a:t>
            </a:r>
            <a:endParaRPr lang="en-US" dirty="0"/>
          </a:p>
        </p:txBody>
      </p:sp>
      <p:sp>
        <p:nvSpPr>
          <p:cNvPr id="3" name="Content Placeholder 2"/>
          <p:cNvSpPr>
            <a:spLocks noGrp="1"/>
          </p:cNvSpPr>
          <p:nvPr>
            <p:ph idx="1"/>
          </p:nvPr>
        </p:nvSpPr>
        <p:spPr/>
        <p:txBody>
          <a:bodyPr/>
          <a:lstStyle/>
          <a:p>
            <a:r>
              <a:rPr lang="en-US" dirty="0" smtClean="0"/>
              <a:t>Databases </a:t>
            </a:r>
            <a:r>
              <a:rPr lang="en-US" dirty="0" smtClean="0"/>
              <a:t>are great </a:t>
            </a:r>
            <a:r>
              <a:rPr lang="en-US" dirty="0" smtClean="0"/>
              <a:t>if you know what questions to ask</a:t>
            </a:r>
          </a:p>
          <a:p>
            <a:pPr lvl="1"/>
            <a:r>
              <a:rPr lang="en-US" dirty="0" smtClean="0"/>
              <a:t>“Known unknowns”</a:t>
            </a:r>
          </a:p>
          <a:p>
            <a:r>
              <a:rPr lang="en-US" dirty="0" smtClean="0"/>
              <a:t>What’s if you don’t know what you’re looking for?</a:t>
            </a:r>
          </a:p>
          <a:p>
            <a:pPr lvl="1"/>
            <a:r>
              <a:rPr lang="en-US" dirty="0" smtClean="0"/>
              <a:t>“Unknown unknowns”</a:t>
            </a:r>
          </a:p>
          <a:p>
            <a:endParaRPr lang="en-US" dirty="0" smtClean="0"/>
          </a:p>
          <a:p>
            <a:pPr lvl="1"/>
            <a:endParaRPr lang="en-US" dirty="0"/>
          </a:p>
        </p:txBody>
      </p:sp>
    </p:spTree>
    <p:extLst>
      <p:ext uri="{BB962C8B-B14F-4D97-AF65-F5344CB8AC3E}">
        <p14:creationId xmlns:p14="http://schemas.microsoft.com/office/powerpoint/2010/main" val="202482735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 Architecture</a:t>
            </a:r>
            <a:endParaRPr lang="en-US" dirty="0"/>
          </a:p>
        </p:txBody>
      </p:sp>
      <p:sp>
        <p:nvSpPr>
          <p:cNvPr id="4" name="Rectangle 3"/>
          <p:cNvSpPr/>
          <p:nvPr/>
        </p:nvSpPr>
        <p:spPr bwMode="auto">
          <a:xfrm>
            <a:off x="13716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5943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5" idx="1"/>
          </p:cNvCxnSpPr>
          <p:nvPr/>
        </p:nvCxnSpPr>
        <p:spPr bwMode="auto">
          <a:xfrm>
            <a:off x="3429000" y="3467100"/>
            <a:ext cx="2514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2766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14475442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OLTP/OLAP/Hadoop Architecture</a:t>
            </a:r>
            <a:endParaRPr lang="en-US" dirty="0"/>
          </a:p>
        </p:txBody>
      </p:sp>
      <p:sp>
        <p:nvSpPr>
          <p:cNvPr id="4" name="Rectangle 3"/>
          <p:cNvSpPr/>
          <p:nvPr/>
        </p:nvSpPr>
        <p:spPr bwMode="auto">
          <a:xfrm>
            <a:off x="4572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6705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11" idx="1"/>
          </p:cNvCxnSpPr>
          <p:nvPr/>
        </p:nvCxnSpPr>
        <p:spPr bwMode="auto">
          <a:xfrm>
            <a:off x="2514600" y="3467100"/>
            <a:ext cx="2362200"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2860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
        <p:nvSpPr>
          <p:cNvPr id="11" name="Rectangle 10"/>
          <p:cNvSpPr/>
          <p:nvPr/>
        </p:nvSpPr>
        <p:spPr bwMode="auto">
          <a:xfrm>
            <a:off x="4876800" y="2438400"/>
            <a:ext cx="1752600" cy="20574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Hadoop</a:t>
            </a:r>
          </a:p>
        </p:txBody>
      </p:sp>
    </p:spTree>
    <p:extLst>
      <p:ext uri="{BB962C8B-B14F-4D97-AF65-F5344CB8AC3E}">
        <p14:creationId xmlns:p14="http://schemas.microsoft.com/office/powerpoint/2010/main" val="186355809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 </a:t>
            </a:r>
            <a:r>
              <a:rPr lang="en-US" dirty="0" err="1" smtClean="0"/>
              <a:t>Redux</a:t>
            </a:r>
            <a:endParaRPr lang="en-US" dirty="0"/>
          </a:p>
        </p:txBody>
      </p:sp>
      <p:sp>
        <p:nvSpPr>
          <p:cNvPr id="3" name="Content Placeholder 2"/>
          <p:cNvSpPr>
            <a:spLocks noGrp="1"/>
          </p:cNvSpPr>
          <p:nvPr>
            <p:ph idx="1"/>
          </p:nvPr>
        </p:nvSpPr>
        <p:spPr/>
        <p:txBody>
          <a:bodyPr/>
          <a:lstStyle/>
          <a:p>
            <a:r>
              <a:rPr lang="en-US" dirty="0" smtClean="0"/>
              <a:t>Often, with noisy datasets, ETL </a:t>
            </a:r>
            <a:r>
              <a:rPr lang="en-US" i="1" dirty="0" smtClean="0"/>
              <a:t>is</a:t>
            </a:r>
            <a:r>
              <a:rPr lang="en-US" dirty="0" smtClean="0"/>
              <a:t> the analysis!</a:t>
            </a:r>
          </a:p>
          <a:p>
            <a:r>
              <a:rPr lang="en-US" dirty="0" smtClean="0"/>
              <a:t>Note that ETL necessarily involves brute force data scans</a:t>
            </a:r>
          </a:p>
          <a:p>
            <a:r>
              <a:rPr lang="en-US" dirty="0" smtClean="0"/>
              <a:t>L, then E and T?</a:t>
            </a:r>
          </a:p>
          <a:p>
            <a:pPr lvl="1"/>
            <a:endParaRPr lang="en-US" dirty="0"/>
          </a:p>
        </p:txBody>
      </p:sp>
    </p:spTree>
    <p:extLst>
      <p:ext uri="{BB962C8B-B14F-4D97-AF65-F5344CB8AC3E}">
        <p14:creationId xmlns:p14="http://schemas.microsoft.com/office/powerpoint/2010/main" val="38606530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9327" y="421288"/>
            <a:ext cx="5243473" cy="5674712"/>
          </a:xfrm>
          <a:prstGeom prst="rect">
            <a:avLst/>
          </a:prstGeom>
        </p:spPr>
      </p:pic>
      <p:sp>
        <p:nvSpPr>
          <p:cNvPr id="5" name="TextBox 4"/>
          <p:cNvSpPr txBox="1"/>
          <p:nvPr/>
        </p:nvSpPr>
        <p:spPr>
          <a:xfrm>
            <a:off x="0" y="6096000"/>
            <a:ext cx="9144000" cy="523220"/>
          </a:xfrm>
          <a:prstGeom prst="rect">
            <a:avLst/>
          </a:prstGeom>
          <a:noFill/>
          <a:ln>
            <a:noFill/>
          </a:ln>
        </p:spPr>
        <p:txBody>
          <a:bodyPr wrap="square" rtlCol="0">
            <a:spAutoFit/>
          </a:bodyPr>
          <a:lstStyle/>
          <a:p>
            <a:pPr algn="ctr"/>
            <a:r>
              <a:rPr lang="en-US" sz="2800" dirty="0" smtClean="0">
                <a:solidFill>
                  <a:srgbClr val="000000"/>
                </a:solidFill>
                <a:latin typeface="Gill Sans"/>
                <a:cs typeface="Gill Sans"/>
              </a:rPr>
              <a:t>Twitter’s data warehousing architecture</a:t>
            </a:r>
            <a:endParaRPr lang="en-US" sz="2800" dirty="0">
              <a:solidFill>
                <a:srgbClr val="000000"/>
              </a:solidFill>
              <a:latin typeface="Gill Sans"/>
              <a:cs typeface="Gill Sans"/>
            </a:endParaRPr>
          </a:p>
        </p:txBody>
      </p:sp>
    </p:spTree>
    <p:extLst>
      <p:ext uri="{BB962C8B-B14F-4D97-AF65-F5344CB8AC3E}">
        <p14:creationId xmlns:p14="http://schemas.microsoft.com/office/powerpoint/2010/main" val="3394442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lhc26.jpg"/>
          <p:cNvPicPr>
            <a:picLocks noChangeAspect="1"/>
          </p:cNvPicPr>
          <p:nvPr/>
        </p:nvPicPr>
        <p:blipFill>
          <a:blip r:embed="rId2" cstate="print"/>
          <a:srcRect/>
          <a:stretch>
            <a:fillRect/>
          </a:stretch>
        </p:blipFill>
        <p:spPr bwMode="auto">
          <a:xfrm>
            <a:off x="-783488" y="-1"/>
            <a:ext cx="10710977" cy="6858001"/>
          </a:xfrm>
          <a:prstGeom prst="rect">
            <a:avLst/>
          </a:prstGeom>
          <a:noFill/>
          <a:ln w="9525">
            <a:noFill/>
            <a:miter lim="800000"/>
            <a:headEnd/>
            <a:tailEnd/>
          </a:ln>
        </p:spPr>
      </p:pic>
      <p:sp>
        <p:nvSpPr>
          <p:cNvPr id="5" name="TextBox 4"/>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smtClean="0">
                <a:solidFill>
                  <a:srgbClr val="FFFFFF"/>
                </a:solidFill>
              </a:rPr>
              <a:t>Maximilien</a:t>
            </a:r>
            <a:r>
              <a:rPr lang="en-US" sz="1000" b="0" dirty="0" smtClean="0">
                <a:solidFill>
                  <a:srgbClr val="FFFFFF"/>
                </a:solidFill>
              </a:rPr>
              <a:t> Brice, © CERN</a:t>
            </a:r>
            <a:endParaRPr lang="en-US" sz="1000" b="0" dirty="0">
              <a:solidFill>
                <a:srgbClr val="FFFFFF"/>
              </a:solidFill>
            </a:endParaRPr>
          </a:p>
        </p:txBody>
      </p:sp>
    </p:spTree>
    <p:extLst>
      <p:ext uri="{BB962C8B-B14F-4D97-AF65-F5344CB8AC3E}">
        <p14:creationId xmlns:p14="http://schemas.microsoft.com/office/powerpoint/2010/main" val="318274327"/>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873204"/>
            <a:ext cx="9144000" cy="523220"/>
          </a:xfrm>
          <a:prstGeom prst="rect">
            <a:avLst/>
          </a:prstGeom>
          <a:noFill/>
          <a:ln>
            <a:noFill/>
          </a:ln>
        </p:spPr>
        <p:txBody>
          <a:bodyPr wrap="square" rtlCol="0">
            <a:spAutoFit/>
          </a:bodyPr>
          <a:lstStyle/>
          <a:p>
            <a:pPr algn="ctr"/>
            <a:r>
              <a:rPr lang="en-US" sz="2800" dirty="0">
                <a:solidFill>
                  <a:srgbClr val="000000"/>
                </a:solidFill>
                <a:latin typeface="Gill Sans"/>
                <a:cs typeface="Gill Sans"/>
              </a:rPr>
              <a:t>circa ~</a:t>
            </a:r>
            <a:r>
              <a:rPr lang="en-US" sz="2800" dirty="0" smtClean="0">
                <a:solidFill>
                  <a:srgbClr val="000000"/>
                </a:solidFill>
                <a:latin typeface="Gill Sans"/>
                <a:cs typeface="Gill Sans"/>
              </a:rPr>
              <a:t>2010</a:t>
            </a:r>
            <a:endParaRPr lang="en-US" sz="2800" dirty="0">
              <a:solidFill>
                <a:srgbClr val="000000"/>
              </a:solidFill>
              <a:latin typeface="Gill Sans"/>
              <a:cs typeface="Gill Sans"/>
            </a:endParaRPr>
          </a:p>
        </p:txBody>
      </p:sp>
      <p:sp>
        <p:nvSpPr>
          <p:cNvPr id="4" name="TextBox 3"/>
          <p:cNvSpPr txBox="1"/>
          <p:nvPr/>
        </p:nvSpPr>
        <p:spPr>
          <a:xfrm>
            <a:off x="0" y="12909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~150 people total</a:t>
            </a:r>
            <a:endParaRPr lang="en-US" sz="2400" b="0" dirty="0">
              <a:solidFill>
                <a:srgbClr val="000000"/>
              </a:solidFill>
              <a:latin typeface="Gill Sans"/>
              <a:cs typeface="Gill Sans"/>
            </a:endParaRPr>
          </a:p>
        </p:txBody>
      </p:sp>
      <p:sp>
        <p:nvSpPr>
          <p:cNvPr id="5" name="TextBox 4"/>
          <p:cNvSpPr txBox="1"/>
          <p:nvPr/>
        </p:nvSpPr>
        <p:spPr>
          <a:xfrm>
            <a:off x="0" y="16719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~60 Hadoop nodes</a:t>
            </a:r>
            <a:endParaRPr lang="en-US" sz="2400" b="0" dirty="0">
              <a:solidFill>
                <a:srgbClr val="000000"/>
              </a:solidFill>
              <a:latin typeface="Gill Sans"/>
              <a:cs typeface="Gill Sans"/>
            </a:endParaRPr>
          </a:p>
        </p:txBody>
      </p:sp>
      <p:sp>
        <p:nvSpPr>
          <p:cNvPr id="6" name="TextBox 5"/>
          <p:cNvSpPr txBox="1"/>
          <p:nvPr/>
        </p:nvSpPr>
        <p:spPr>
          <a:xfrm>
            <a:off x="0" y="20529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~6 people use analytics stack daily</a:t>
            </a:r>
            <a:endParaRPr lang="en-US" sz="2400" b="0" dirty="0">
              <a:solidFill>
                <a:srgbClr val="000000"/>
              </a:solidFill>
              <a:latin typeface="Gill Sans"/>
              <a:cs typeface="Gill Sans"/>
            </a:endParaRPr>
          </a:p>
        </p:txBody>
      </p:sp>
      <p:sp>
        <p:nvSpPr>
          <p:cNvPr id="7" name="TextBox 6"/>
          <p:cNvSpPr txBox="1"/>
          <p:nvPr/>
        </p:nvSpPr>
        <p:spPr>
          <a:xfrm>
            <a:off x="0" y="3043535"/>
            <a:ext cx="9144000" cy="523220"/>
          </a:xfrm>
          <a:prstGeom prst="rect">
            <a:avLst/>
          </a:prstGeom>
          <a:noFill/>
          <a:ln>
            <a:noFill/>
          </a:ln>
        </p:spPr>
        <p:txBody>
          <a:bodyPr wrap="square" rtlCol="0">
            <a:spAutoFit/>
          </a:bodyPr>
          <a:lstStyle/>
          <a:p>
            <a:pPr algn="ctr"/>
            <a:r>
              <a:rPr lang="en-US" sz="2800" dirty="0">
                <a:solidFill>
                  <a:srgbClr val="000000"/>
                </a:solidFill>
                <a:latin typeface="Gill Sans"/>
                <a:cs typeface="Gill Sans"/>
              </a:rPr>
              <a:t>c</a:t>
            </a:r>
            <a:r>
              <a:rPr lang="en-US" sz="2800" dirty="0" smtClean="0">
                <a:solidFill>
                  <a:srgbClr val="000000"/>
                </a:solidFill>
                <a:latin typeface="Gill Sans"/>
                <a:cs typeface="Gill Sans"/>
              </a:rPr>
              <a:t>irca ~2012</a:t>
            </a:r>
            <a:endParaRPr lang="en-US" sz="2800" dirty="0">
              <a:solidFill>
                <a:srgbClr val="000000"/>
              </a:solidFill>
              <a:latin typeface="Gill Sans"/>
              <a:cs typeface="Gill Sans"/>
            </a:endParaRPr>
          </a:p>
        </p:txBody>
      </p:sp>
      <p:sp>
        <p:nvSpPr>
          <p:cNvPr id="8" name="TextBox 7"/>
          <p:cNvSpPr txBox="1"/>
          <p:nvPr/>
        </p:nvSpPr>
        <p:spPr>
          <a:xfrm>
            <a:off x="0" y="3496270"/>
            <a:ext cx="9144000" cy="461665"/>
          </a:xfrm>
          <a:prstGeom prst="rect">
            <a:avLst/>
          </a:prstGeom>
          <a:noFill/>
          <a:ln>
            <a:noFill/>
          </a:ln>
        </p:spPr>
        <p:txBody>
          <a:bodyPr wrap="square" rtlCol="0">
            <a:spAutoFit/>
          </a:bodyPr>
          <a:lstStyle/>
          <a:p>
            <a:pPr algn="ctr"/>
            <a:r>
              <a:rPr lang="en-US" sz="2400" b="0" dirty="0">
                <a:solidFill>
                  <a:srgbClr val="000000"/>
                </a:solidFill>
                <a:latin typeface="Gill Sans"/>
                <a:cs typeface="Gill Sans"/>
              </a:rPr>
              <a:t>~</a:t>
            </a:r>
            <a:r>
              <a:rPr lang="en-US" sz="2400" b="0" dirty="0" smtClean="0">
                <a:solidFill>
                  <a:srgbClr val="000000"/>
                </a:solidFill>
                <a:latin typeface="Gill Sans"/>
                <a:cs typeface="Gill Sans"/>
              </a:rPr>
              <a:t>1400 people total</a:t>
            </a:r>
            <a:endParaRPr lang="en-US" sz="2400" b="0" dirty="0">
              <a:solidFill>
                <a:srgbClr val="000000"/>
              </a:solidFill>
              <a:latin typeface="Gill Sans"/>
              <a:cs typeface="Gill Sans"/>
            </a:endParaRPr>
          </a:p>
        </p:txBody>
      </p:sp>
      <p:sp>
        <p:nvSpPr>
          <p:cNvPr id="9" name="TextBox 8"/>
          <p:cNvSpPr txBox="1"/>
          <p:nvPr/>
        </p:nvSpPr>
        <p:spPr>
          <a:xfrm>
            <a:off x="0" y="3877270"/>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10s of Ks of Hadoop nodes, multiple DCs</a:t>
            </a:r>
            <a:endParaRPr lang="en-US" sz="2400" b="0" dirty="0">
              <a:solidFill>
                <a:srgbClr val="000000"/>
              </a:solidFill>
              <a:latin typeface="Gill Sans"/>
              <a:cs typeface="Gill Sans"/>
            </a:endParaRPr>
          </a:p>
        </p:txBody>
      </p:sp>
      <p:sp>
        <p:nvSpPr>
          <p:cNvPr id="10" name="TextBox 9"/>
          <p:cNvSpPr txBox="1"/>
          <p:nvPr/>
        </p:nvSpPr>
        <p:spPr>
          <a:xfrm>
            <a:off x="0" y="42627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10s of PBs total Hadoop DW capacity</a:t>
            </a:r>
            <a:endParaRPr lang="en-US" sz="2400" b="0" dirty="0">
              <a:solidFill>
                <a:srgbClr val="000000"/>
              </a:solidFill>
              <a:latin typeface="Gill Sans"/>
              <a:cs typeface="Gill Sans"/>
            </a:endParaRPr>
          </a:p>
        </p:txBody>
      </p:sp>
      <p:sp>
        <p:nvSpPr>
          <p:cNvPr id="11" name="TextBox 10"/>
          <p:cNvSpPr txBox="1"/>
          <p:nvPr/>
        </p:nvSpPr>
        <p:spPr>
          <a:xfrm>
            <a:off x="0" y="46437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~100 TB ingest daily</a:t>
            </a:r>
            <a:endParaRPr lang="en-US" sz="2400" b="0" dirty="0">
              <a:solidFill>
                <a:srgbClr val="000000"/>
              </a:solidFill>
              <a:latin typeface="Gill Sans"/>
              <a:cs typeface="Gill Sans"/>
            </a:endParaRPr>
          </a:p>
        </p:txBody>
      </p:sp>
      <p:sp>
        <p:nvSpPr>
          <p:cNvPr id="12" name="TextBox 11"/>
          <p:cNvSpPr txBox="1"/>
          <p:nvPr/>
        </p:nvSpPr>
        <p:spPr>
          <a:xfrm>
            <a:off x="0" y="50247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dozens of teams use Hadoop daily</a:t>
            </a:r>
            <a:endParaRPr lang="en-US" sz="2400" b="0" dirty="0">
              <a:solidFill>
                <a:srgbClr val="000000"/>
              </a:solidFill>
              <a:latin typeface="Gill Sans"/>
              <a:cs typeface="Gill Sans"/>
            </a:endParaRPr>
          </a:p>
        </p:txBody>
      </p:sp>
      <p:sp>
        <p:nvSpPr>
          <p:cNvPr id="13" name="TextBox 12"/>
          <p:cNvSpPr txBox="1"/>
          <p:nvPr/>
        </p:nvSpPr>
        <p:spPr>
          <a:xfrm>
            <a:off x="0" y="5405735"/>
            <a:ext cx="9144000" cy="461665"/>
          </a:xfrm>
          <a:prstGeom prst="rect">
            <a:avLst/>
          </a:prstGeom>
          <a:noFill/>
          <a:ln>
            <a:noFill/>
          </a:ln>
        </p:spPr>
        <p:txBody>
          <a:bodyPr wrap="square" rtlCol="0">
            <a:spAutoFit/>
          </a:bodyPr>
          <a:lstStyle/>
          <a:p>
            <a:pPr algn="ctr"/>
            <a:r>
              <a:rPr lang="en-US" sz="2400" b="0" dirty="0" smtClean="0">
                <a:solidFill>
                  <a:srgbClr val="000000"/>
                </a:solidFill>
                <a:latin typeface="Gill Sans"/>
                <a:cs typeface="Gill Sans"/>
              </a:rPr>
              <a:t>10s of Ks of Hadoop jobs daily</a:t>
            </a:r>
            <a:endParaRPr lang="en-US" sz="2400" b="0" dirty="0">
              <a:solidFill>
                <a:srgbClr val="000000"/>
              </a:solidFill>
              <a:latin typeface="Gill Sans"/>
              <a:cs typeface="Gill Sans"/>
            </a:endParaRPr>
          </a:p>
        </p:txBody>
      </p:sp>
    </p:spTree>
    <p:extLst>
      <p:ext uri="{BB962C8B-B14F-4D97-AF65-F5344CB8AC3E}">
        <p14:creationId xmlns:p14="http://schemas.microsoft.com/office/powerpoint/2010/main" val="353376058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P spid="10" grpId="0"/>
      <p:bldP spid="11" grpId="0"/>
      <p:bldP spid="12" grpId="0"/>
      <p:bldP spid="1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Mount_Everest_as_seen_from_Drukair2.jpg"/>
          <p:cNvPicPr>
            <a:picLocks noChangeAspect="1"/>
          </p:cNvPicPr>
          <p:nvPr/>
        </p:nvPicPr>
        <p:blipFill>
          <a:blip r:embed="rId2"/>
          <a:stretch>
            <a:fillRect/>
          </a:stretch>
        </p:blipFill>
        <p:spPr>
          <a:xfrm>
            <a:off x="-1295400" y="-33957"/>
            <a:ext cx="12115800" cy="6910613"/>
          </a:xfrm>
          <a:prstGeom prst="rect">
            <a:avLst/>
          </a:prstGeom>
        </p:spPr>
      </p:pic>
      <p:sp>
        <p:nvSpPr>
          <p:cNvPr id="5"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a:t>Source: </a:t>
            </a:r>
            <a:r>
              <a:rPr lang="en-US" sz="1000" b="0" dirty="0" smtClean="0"/>
              <a:t>Wikipedia (Everest)</a:t>
            </a:r>
            <a:endParaRPr lang="en-US" sz="1000" b="0" dirty="0"/>
          </a:p>
        </p:txBody>
      </p:sp>
      <p:sp>
        <p:nvSpPr>
          <p:cNvPr id="7" name="Title 1"/>
          <p:cNvSpPr txBox="1">
            <a:spLocks/>
          </p:cNvSpPr>
          <p:nvPr/>
        </p:nvSpPr>
        <p:spPr>
          <a:xfrm>
            <a:off x="152400" y="304800"/>
            <a:ext cx="4495800" cy="1028700"/>
          </a:xfrm>
          <a:prstGeom prst="rect">
            <a:avLst/>
          </a:prstGeom>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r>
              <a:rPr kumimoji="0" lang="en-US" sz="3200" i="0" u="none" strike="noStrike" kern="0" cap="none" spc="0" normalizeH="0" baseline="0" noProof="0" dirty="0" smtClean="0">
                <a:ln>
                  <a:noFill/>
                </a:ln>
                <a:effectLst/>
                <a:uLnTx/>
                <a:uFillTx/>
                <a:latin typeface="Gill Sans"/>
                <a:ea typeface="+mj-ea"/>
                <a:cs typeface="Gill Sans"/>
              </a:rPr>
              <a:t>Why big data?</a:t>
            </a:r>
            <a:endParaRPr kumimoji="0" lang="en-US" sz="3200" i="0" u="none" strike="noStrike" kern="0" cap="none" spc="0" normalizeH="0" baseline="0" noProof="0" dirty="0">
              <a:ln>
                <a:noFill/>
              </a:ln>
              <a:effectLst/>
              <a:uLnTx/>
              <a:uFillTx/>
              <a:latin typeface="Gill Sans"/>
              <a:ea typeface="+mj-ea"/>
              <a:cs typeface="Gill Sans"/>
            </a:endParaRPr>
          </a:p>
        </p:txBody>
      </p:sp>
      <p:sp>
        <p:nvSpPr>
          <p:cNvPr id="8" name="Title 1"/>
          <p:cNvSpPr txBox="1">
            <a:spLocks/>
          </p:cNvSpPr>
          <p:nvPr/>
        </p:nvSpPr>
        <p:spPr>
          <a:xfrm>
            <a:off x="4800600" y="3048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Science</a:t>
            </a:r>
            <a:endParaRPr kumimoji="0" lang="en-US" sz="3200" b="0" i="0" u="none" strike="noStrike" kern="0" cap="none" spc="0" normalizeH="0" baseline="0" noProof="0" dirty="0">
              <a:ln>
                <a:noFill/>
              </a:ln>
              <a:effectLst/>
              <a:uLnTx/>
              <a:uFillTx/>
              <a:latin typeface="Gill Sans"/>
              <a:ea typeface="+mj-ea"/>
              <a:cs typeface="Gill Sans"/>
            </a:endParaRPr>
          </a:p>
        </p:txBody>
      </p:sp>
      <p:sp>
        <p:nvSpPr>
          <p:cNvPr id="9" name="Title 1"/>
          <p:cNvSpPr txBox="1">
            <a:spLocks/>
          </p:cNvSpPr>
          <p:nvPr/>
        </p:nvSpPr>
        <p:spPr>
          <a:xfrm>
            <a:off x="4800600" y="8382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Engineering</a:t>
            </a:r>
            <a:endParaRPr kumimoji="0" lang="en-US" sz="3200" b="0" i="0" u="none" strike="noStrike" kern="0" cap="none" spc="0" normalizeH="0" baseline="0" noProof="0" dirty="0">
              <a:ln>
                <a:noFill/>
              </a:ln>
              <a:effectLst/>
              <a:uLnTx/>
              <a:uFillTx/>
              <a:latin typeface="Gill Sans"/>
              <a:ea typeface="+mj-ea"/>
              <a:cs typeface="Gill Sans"/>
            </a:endParaRPr>
          </a:p>
        </p:txBody>
      </p:sp>
      <p:sp>
        <p:nvSpPr>
          <p:cNvPr id="10" name="Title 1"/>
          <p:cNvSpPr txBox="1">
            <a:spLocks/>
          </p:cNvSpPr>
          <p:nvPr/>
        </p:nvSpPr>
        <p:spPr>
          <a:xfrm>
            <a:off x="4800600" y="1371600"/>
            <a:ext cx="3429000" cy="609600"/>
          </a:xfrm>
          <a:prstGeom prst="rect">
            <a:avLst/>
          </a:prstGeom>
        </p:spPr>
        <p:txBody>
          <a:bodyPr/>
          <a:lstStyle/>
          <a:p>
            <a:pPr marL="0" marR="0" lvl="0" indent="0" defTabSz="914400" rtl="0" eaLnBrk="0" fontAlgn="base" latinLnBrk="0" hangingPunct="0">
              <a:lnSpc>
                <a:spcPct val="100000"/>
              </a:lnSpc>
              <a:spcBef>
                <a:spcPct val="0"/>
              </a:spcBef>
              <a:spcAft>
                <a:spcPct val="0"/>
              </a:spcAft>
              <a:buClrTx/>
              <a:buSzTx/>
              <a:buFontTx/>
              <a:buNone/>
              <a:tabLst/>
              <a:defRPr/>
            </a:pPr>
            <a:r>
              <a:rPr kumimoji="0" lang="en-US" sz="3200" b="0" i="0" u="none" strike="noStrike" kern="0" cap="none" spc="0" normalizeH="0" baseline="0" noProof="0" dirty="0" smtClean="0">
                <a:ln>
                  <a:noFill/>
                </a:ln>
                <a:effectLst/>
                <a:uLnTx/>
                <a:uFillTx/>
                <a:latin typeface="Gill Sans"/>
                <a:ea typeface="+mj-ea"/>
                <a:cs typeface="Gill Sans"/>
              </a:rPr>
              <a:t>Commerce</a:t>
            </a:r>
            <a:endParaRPr kumimoji="0" lang="en-US" sz="3200" b="0" i="0" u="none" strike="noStrike" kern="0" cap="none" spc="0" normalizeH="0" baseline="0" noProof="0" dirty="0">
              <a:ln>
                <a:noFill/>
              </a:ln>
              <a:effectLst/>
              <a:uLnTx/>
              <a:uFillTx/>
              <a:latin typeface="Gill Sans"/>
              <a:ea typeface="+mj-ea"/>
              <a:cs typeface="Gill Sans"/>
            </a:endParaRPr>
          </a:p>
        </p:txBody>
      </p:sp>
    </p:spTree>
    <p:extLst>
      <p:ext uri="{BB962C8B-B14F-4D97-AF65-F5344CB8AC3E}">
        <p14:creationId xmlns:p14="http://schemas.microsoft.com/office/powerpoint/2010/main" val="11039832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_Scream.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810000"/>
            <a:ext cx="9144000" cy="11531599"/>
          </a:xfrm>
          <a:prstGeom prst="rect">
            <a:avLst/>
          </a:prstGeom>
        </p:spPr>
      </p:pic>
      <p:sp>
        <p:nvSpPr>
          <p:cNvPr id="6"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(The Scream)</a:t>
            </a:r>
            <a:endParaRPr lang="en-US" sz="1000" b="0" dirty="0">
              <a:solidFill>
                <a:srgbClr val="FFFFFF"/>
              </a:solidFill>
            </a:endParaRPr>
          </a:p>
        </p:txBody>
      </p:sp>
    </p:spTree>
    <p:extLst>
      <p:ext uri="{BB962C8B-B14F-4D97-AF65-F5344CB8AC3E}">
        <p14:creationId xmlns:p14="http://schemas.microsoft.com/office/powerpoint/2010/main" val="322851415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Tree>
    <p:extLst>
      <p:ext uri="{BB962C8B-B14F-4D97-AF65-F5344CB8AC3E}">
        <p14:creationId xmlns:p14="http://schemas.microsoft.com/office/powerpoint/2010/main" val="1707245066"/>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will I actually learn Hadoop?</a:t>
            </a:r>
            <a:endParaRPr lang="en-US" dirty="0"/>
          </a:p>
        </p:txBody>
      </p:sp>
      <p:sp>
        <p:nvSpPr>
          <p:cNvPr id="3" name="Content Placeholder 2"/>
          <p:cNvSpPr>
            <a:spLocks noGrp="1"/>
          </p:cNvSpPr>
          <p:nvPr>
            <p:ph idx="1"/>
          </p:nvPr>
        </p:nvSpPr>
        <p:spPr/>
        <p:txBody>
          <a:bodyPr/>
          <a:lstStyle/>
          <a:p>
            <a:r>
              <a:rPr lang="en-US" dirty="0" smtClean="0"/>
              <a:t>This class session</a:t>
            </a:r>
          </a:p>
          <a:p>
            <a:r>
              <a:rPr lang="en-US" dirty="0" smtClean="0"/>
              <a:t>Hadoop: The Definitive Guide</a:t>
            </a:r>
          </a:p>
          <a:p>
            <a:r>
              <a:rPr lang="en-US" dirty="0" smtClean="0"/>
              <a:t>RTFM</a:t>
            </a:r>
          </a:p>
          <a:p>
            <a:r>
              <a:rPr lang="en-US" dirty="0" smtClean="0"/>
              <a:t>RTFC(!)</a:t>
            </a:r>
            <a:endParaRPr lang="en-US" dirty="0"/>
          </a:p>
        </p:txBody>
      </p:sp>
    </p:spTree>
    <p:extLst>
      <p:ext uri="{BB962C8B-B14F-4D97-AF65-F5344CB8AC3E}">
        <p14:creationId xmlns:p14="http://schemas.microsoft.com/office/powerpoint/2010/main" val="3075660759"/>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Materials in the course</a:t>
            </a:r>
            <a:endParaRPr lang="en-US" dirty="0"/>
          </a:p>
        </p:txBody>
      </p:sp>
      <p:sp>
        <p:nvSpPr>
          <p:cNvPr id="3" name="Content Placeholder 2"/>
          <p:cNvSpPr>
            <a:spLocks noGrp="1"/>
          </p:cNvSpPr>
          <p:nvPr>
            <p:ph idx="1"/>
          </p:nvPr>
        </p:nvSpPr>
        <p:spPr/>
        <p:txBody>
          <a:bodyPr/>
          <a:lstStyle/>
          <a:p>
            <a:r>
              <a:rPr lang="en-US" dirty="0" smtClean="0"/>
              <a:t>The course homepage</a:t>
            </a:r>
          </a:p>
          <a:p>
            <a:r>
              <a:rPr lang="en-US" dirty="0"/>
              <a:t>Hadoop: The Definitive Guide</a:t>
            </a:r>
          </a:p>
          <a:p>
            <a:r>
              <a:rPr lang="en-US" dirty="0" smtClean="0"/>
              <a:t>Data-Intensive Text Processing with MapReduce</a:t>
            </a:r>
          </a:p>
          <a:p>
            <a:r>
              <a:rPr lang="en-US" dirty="0" smtClean="0"/>
              <a:t>Cloud</a:t>
            </a:r>
            <a:r>
              <a:rPr lang="en-US" baseline="30000" dirty="0" smtClean="0"/>
              <a:t>9</a:t>
            </a:r>
          </a:p>
          <a:p>
            <a:endParaRPr lang="en-US" dirty="0" smtClean="0"/>
          </a:p>
        </p:txBody>
      </p:sp>
      <p:sp>
        <p:nvSpPr>
          <p:cNvPr id="4" name="Text Box 4"/>
          <p:cNvSpPr txBox="1">
            <a:spLocks noChangeArrowheads="1"/>
          </p:cNvSpPr>
          <p:nvPr/>
        </p:nvSpPr>
        <p:spPr bwMode="auto">
          <a:xfrm>
            <a:off x="4343400" y="5638800"/>
            <a:ext cx="4419600" cy="830997"/>
          </a:xfrm>
          <a:prstGeom prst="rect">
            <a:avLst/>
          </a:prstGeom>
          <a:noFill/>
          <a:ln w="9525">
            <a:noFill/>
            <a:miter lim="800000"/>
            <a:headEnd/>
            <a:tailEnd/>
          </a:ln>
        </p:spPr>
        <p:txBody>
          <a:bodyPr wrap="square">
            <a:spAutoFit/>
          </a:bodyPr>
          <a:lstStyle/>
          <a:p>
            <a:r>
              <a:rPr lang="en-US" sz="2400" dirty="0" smtClean="0">
                <a:solidFill>
                  <a:srgbClr val="FF0000"/>
                </a:solidFill>
                <a:latin typeface="Gill Sans"/>
                <a:cs typeface="Gill Sans"/>
              </a:rPr>
              <a:t>Take advantage of </a:t>
            </a:r>
            <a:r>
              <a:rPr lang="en-US" sz="2400" dirty="0" err="1" smtClean="0">
                <a:solidFill>
                  <a:srgbClr val="FF0000"/>
                </a:solidFill>
                <a:latin typeface="Gill Sans"/>
                <a:cs typeface="Gill Sans"/>
              </a:rPr>
              <a:t>GitHub</a:t>
            </a:r>
            <a:r>
              <a:rPr lang="en-US" sz="2400" dirty="0" smtClean="0">
                <a:solidFill>
                  <a:srgbClr val="FF0000"/>
                </a:solidFill>
                <a:latin typeface="Gill Sans"/>
                <a:cs typeface="Gill Sans"/>
              </a:rPr>
              <a:t>!</a:t>
            </a:r>
            <a:br>
              <a:rPr lang="en-US" sz="2400" dirty="0" smtClean="0">
                <a:solidFill>
                  <a:srgbClr val="FF0000"/>
                </a:solidFill>
                <a:latin typeface="Gill Sans"/>
                <a:cs typeface="Gill Sans"/>
              </a:rPr>
            </a:br>
            <a:r>
              <a:rPr lang="en-US" sz="2400" b="0" dirty="0" smtClean="0">
                <a:solidFill>
                  <a:srgbClr val="FF0000"/>
                </a:solidFill>
                <a:latin typeface="Gill Sans"/>
                <a:cs typeface="Gill Sans"/>
              </a:rPr>
              <a:t>clone, branch, send pull request</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60814554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phant_and_Mahout.JPG"/>
          <p:cNvPicPr>
            <a:picLocks noChangeAspect="1"/>
          </p:cNvPicPr>
          <p:nvPr/>
        </p:nvPicPr>
        <p:blipFill>
          <a:blip r:embed="rId2" cstate="print"/>
          <a:stretch>
            <a:fillRect/>
          </a:stretch>
        </p:blipFill>
        <p:spPr>
          <a:xfrm>
            <a:off x="-628832" y="0"/>
            <a:ext cx="10401664" cy="6858000"/>
          </a:xfrm>
          <a:prstGeom prst="rect">
            <a:avLst/>
          </a:prstGeom>
        </p:spPr>
      </p:pic>
      <p:sp>
        <p:nvSpPr>
          <p:cNvPr id="7"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Wikipedia (Mahout)</a:t>
            </a:r>
            <a:endParaRPr lang="en-US" sz="1000" b="0" dirty="0">
              <a:solidFill>
                <a:schemeClr val="bg2"/>
              </a:solidFill>
            </a:endParaRPr>
          </a:p>
        </p:txBody>
      </p:sp>
    </p:spTree>
    <p:extLst>
      <p:ext uri="{BB962C8B-B14F-4D97-AF65-F5344CB8AC3E}">
        <p14:creationId xmlns:p14="http://schemas.microsoft.com/office/powerpoint/2010/main" val="18685018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Hadoop API*</a:t>
            </a:r>
            <a:endParaRPr lang="en-US" dirty="0"/>
          </a:p>
        </p:txBody>
      </p:sp>
      <p:sp>
        <p:nvSpPr>
          <p:cNvPr id="3" name="Content Placeholder 2"/>
          <p:cNvSpPr>
            <a:spLocks noGrp="1"/>
          </p:cNvSpPr>
          <p:nvPr>
            <p:ph idx="1"/>
          </p:nvPr>
        </p:nvSpPr>
        <p:spPr/>
        <p:txBody>
          <a:bodyPr/>
          <a:lstStyle/>
          <a:p>
            <a:r>
              <a:rPr lang="en-US" dirty="0" smtClean="0"/>
              <a:t>Mapper</a:t>
            </a:r>
          </a:p>
          <a:p>
            <a:pPr lvl="1"/>
            <a:r>
              <a:rPr lang="en-US" dirty="0"/>
              <a:t>void setup(</a:t>
            </a:r>
            <a:r>
              <a:rPr lang="en-US" dirty="0" err="1"/>
              <a:t>Mapper.Context</a:t>
            </a:r>
            <a:r>
              <a:rPr lang="en-US" dirty="0"/>
              <a:t> context)</a:t>
            </a:r>
            <a:br>
              <a:rPr lang="en-US" dirty="0"/>
            </a:br>
            <a:r>
              <a:rPr lang="en-US" dirty="0"/>
              <a:t>Called once at the beginning of the </a:t>
            </a:r>
            <a:r>
              <a:rPr lang="en-US" dirty="0" smtClean="0"/>
              <a:t>task</a:t>
            </a:r>
          </a:p>
          <a:p>
            <a:pPr lvl="1"/>
            <a:r>
              <a:rPr lang="en-US" dirty="0" smtClean="0"/>
              <a:t>void map</a:t>
            </a:r>
            <a:r>
              <a:rPr lang="en-US" dirty="0"/>
              <a:t>(</a:t>
            </a:r>
            <a:r>
              <a:rPr lang="en-US" dirty="0" smtClean="0"/>
              <a:t>K </a:t>
            </a:r>
            <a:r>
              <a:rPr lang="en-US" dirty="0"/>
              <a:t>key, </a:t>
            </a:r>
            <a:r>
              <a:rPr lang="en-US" dirty="0" smtClean="0"/>
              <a:t>V </a:t>
            </a:r>
            <a:r>
              <a:rPr lang="en-US" dirty="0"/>
              <a:t>value, </a:t>
            </a:r>
            <a:r>
              <a:rPr lang="en-US" dirty="0" err="1"/>
              <a:t>Mapper.Context</a:t>
            </a:r>
            <a:r>
              <a:rPr lang="en-US" dirty="0"/>
              <a:t> context</a:t>
            </a:r>
            <a:r>
              <a:rPr lang="en-US" dirty="0" smtClean="0"/>
              <a:t>)</a:t>
            </a:r>
            <a:br>
              <a:rPr lang="en-US" dirty="0" smtClean="0"/>
            </a:br>
            <a:r>
              <a:rPr lang="en-US" dirty="0" smtClean="0"/>
              <a:t>Called </a:t>
            </a:r>
            <a:r>
              <a:rPr lang="en-US" dirty="0"/>
              <a:t>once for each key/value pair in the input </a:t>
            </a:r>
            <a:r>
              <a:rPr lang="en-US" dirty="0" smtClean="0"/>
              <a:t>split</a:t>
            </a:r>
          </a:p>
          <a:p>
            <a:pPr lvl="1"/>
            <a:r>
              <a:rPr lang="en-US" dirty="0"/>
              <a:t>void cleanup(</a:t>
            </a:r>
            <a:r>
              <a:rPr lang="en-US" dirty="0" err="1"/>
              <a:t>Mapper.Context</a:t>
            </a:r>
            <a:r>
              <a:rPr lang="en-US" dirty="0"/>
              <a:t> context)</a:t>
            </a:r>
            <a:br>
              <a:rPr lang="en-US" dirty="0"/>
            </a:br>
            <a:r>
              <a:rPr lang="en-US" dirty="0"/>
              <a:t>Called once at the end of the </a:t>
            </a:r>
            <a:r>
              <a:rPr lang="en-US" dirty="0" smtClean="0"/>
              <a:t>task</a:t>
            </a:r>
            <a:endParaRPr lang="en-US" dirty="0"/>
          </a:p>
          <a:p>
            <a:r>
              <a:rPr lang="en-US" dirty="0" smtClean="0"/>
              <a:t>Reducer/Combiner</a:t>
            </a:r>
          </a:p>
          <a:p>
            <a:pPr lvl="1"/>
            <a:r>
              <a:rPr lang="en-US" dirty="0" smtClean="0"/>
              <a:t>void setup(</a:t>
            </a:r>
            <a:r>
              <a:rPr lang="en-US" dirty="0" err="1" smtClean="0"/>
              <a:t>Reducer.Context</a:t>
            </a:r>
            <a:r>
              <a:rPr lang="en-US" dirty="0" smtClean="0"/>
              <a:t> </a:t>
            </a:r>
            <a:r>
              <a:rPr lang="en-US" dirty="0"/>
              <a:t>context</a:t>
            </a:r>
            <a:r>
              <a:rPr lang="en-US" dirty="0" smtClean="0"/>
              <a:t>)</a:t>
            </a:r>
            <a:br>
              <a:rPr lang="en-US" dirty="0" smtClean="0"/>
            </a:br>
            <a:r>
              <a:rPr lang="en-US" dirty="0" smtClean="0"/>
              <a:t>Called </a:t>
            </a:r>
            <a:r>
              <a:rPr lang="en-US" dirty="0"/>
              <a:t>once at the start of the </a:t>
            </a:r>
            <a:r>
              <a:rPr lang="en-US" dirty="0" smtClean="0"/>
              <a:t>task</a:t>
            </a:r>
            <a:endParaRPr lang="en-US" dirty="0"/>
          </a:p>
          <a:p>
            <a:pPr lvl="1"/>
            <a:r>
              <a:rPr lang="en-US" dirty="0"/>
              <a:t>v</a:t>
            </a:r>
            <a:r>
              <a:rPr lang="en-US" dirty="0" smtClean="0"/>
              <a:t>oid reduce</a:t>
            </a:r>
            <a:r>
              <a:rPr lang="en-US" dirty="0"/>
              <a:t>(</a:t>
            </a:r>
            <a:r>
              <a:rPr lang="en-US" dirty="0" smtClean="0"/>
              <a:t>K </a:t>
            </a:r>
            <a:r>
              <a:rPr lang="en-US" dirty="0"/>
              <a:t>key, </a:t>
            </a:r>
            <a:r>
              <a:rPr lang="en-US" dirty="0" err="1"/>
              <a:t>Iterable</a:t>
            </a:r>
            <a:r>
              <a:rPr lang="en-US" dirty="0"/>
              <a:t>&lt;</a:t>
            </a:r>
            <a:r>
              <a:rPr lang="en-US" dirty="0" smtClean="0"/>
              <a:t>V&gt; </a:t>
            </a:r>
            <a:r>
              <a:rPr lang="en-US" dirty="0"/>
              <a:t>values, </a:t>
            </a:r>
            <a:r>
              <a:rPr lang="en-US" dirty="0" err="1" smtClean="0"/>
              <a:t>Reducer.Context</a:t>
            </a:r>
            <a:r>
              <a:rPr lang="en-US" dirty="0" smtClean="0"/>
              <a:t> </a:t>
            </a:r>
            <a:r>
              <a:rPr lang="en-US" dirty="0"/>
              <a:t>context</a:t>
            </a:r>
            <a:r>
              <a:rPr lang="en-US" dirty="0" smtClean="0"/>
              <a:t>)</a:t>
            </a:r>
            <a:br>
              <a:rPr lang="en-US" dirty="0" smtClean="0"/>
            </a:br>
            <a:r>
              <a:rPr lang="en-US" dirty="0" smtClean="0"/>
              <a:t>Called </a:t>
            </a:r>
            <a:r>
              <a:rPr lang="en-US" dirty="0"/>
              <a:t>once for each </a:t>
            </a:r>
            <a:r>
              <a:rPr lang="en-US" dirty="0" smtClean="0"/>
              <a:t>key</a:t>
            </a:r>
            <a:endParaRPr lang="en-US" dirty="0"/>
          </a:p>
          <a:p>
            <a:pPr lvl="1"/>
            <a:r>
              <a:rPr lang="en-US" dirty="0"/>
              <a:t>v</a:t>
            </a:r>
            <a:r>
              <a:rPr lang="en-US" dirty="0" smtClean="0"/>
              <a:t>oid cleanup(</a:t>
            </a:r>
            <a:r>
              <a:rPr lang="en-US" dirty="0" err="1" smtClean="0"/>
              <a:t>Reducer.Context</a:t>
            </a:r>
            <a:r>
              <a:rPr lang="en-US" dirty="0" smtClean="0"/>
              <a:t> </a:t>
            </a:r>
            <a:r>
              <a:rPr lang="en-US" dirty="0"/>
              <a:t>context</a:t>
            </a:r>
            <a:r>
              <a:rPr lang="en-US" dirty="0" smtClean="0"/>
              <a:t>)</a:t>
            </a:r>
            <a:br>
              <a:rPr lang="en-US" dirty="0" smtClean="0"/>
            </a:br>
            <a:r>
              <a:rPr lang="en-US" dirty="0" smtClean="0"/>
              <a:t>Called </a:t>
            </a:r>
            <a:r>
              <a:rPr lang="en-US" dirty="0"/>
              <a:t>once at the end of the </a:t>
            </a:r>
            <a:r>
              <a:rPr lang="en-US" dirty="0" smtClean="0"/>
              <a:t>task</a:t>
            </a:r>
          </a:p>
        </p:txBody>
      </p:sp>
      <p:sp>
        <p:nvSpPr>
          <p:cNvPr id="4" name="TextBox 3"/>
          <p:cNvSpPr txBox="1">
            <a:spLocks noChangeArrowheads="1"/>
          </p:cNvSpPr>
          <p:nvPr/>
        </p:nvSpPr>
        <p:spPr bwMode="auto">
          <a:xfrm>
            <a:off x="5020340" y="6324600"/>
            <a:ext cx="3971260" cy="338554"/>
          </a:xfrm>
          <a:prstGeom prst="rect">
            <a:avLst/>
          </a:prstGeom>
          <a:noFill/>
          <a:ln w="9525">
            <a:noFill/>
            <a:miter lim="800000"/>
            <a:headEnd/>
            <a:tailEnd/>
          </a:ln>
        </p:spPr>
        <p:txBody>
          <a:bodyPr wrap="none">
            <a:spAutoFit/>
          </a:bodyPr>
          <a:lstStyle/>
          <a:p>
            <a:r>
              <a:rPr lang="en-US" b="0" dirty="0" smtClean="0">
                <a:solidFill>
                  <a:schemeClr val="bg1"/>
                </a:solidFill>
                <a:latin typeface="Gill Sans"/>
                <a:cs typeface="Gill Sans"/>
              </a:rPr>
              <a:t>*Note that there are two versions of the API!</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24638947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Hadoop </a:t>
            </a:r>
            <a:r>
              <a:rPr lang="en-US" dirty="0" smtClean="0"/>
              <a:t>API*</a:t>
            </a:r>
            <a:endParaRPr lang="en-US" dirty="0"/>
          </a:p>
        </p:txBody>
      </p:sp>
      <p:sp>
        <p:nvSpPr>
          <p:cNvPr id="3" name="Content Placeholder 2"/>
          <p:cNvSpPr>
            <a:spLocks noGrp="1"/>
          </p:cNvSpPr>
          <p:nvPr>
            <p:ph idx="1"/>
          </p:nvPr>
        </p:nvSpPr>
        <p:spPr/>
        <p:txBody>
          <a:bodyPr/>
          <a:lstStyle/>
          <a:p>
            <a:r>
              <a:rPr lang="en-US" dirty="0" err="1" smtClean="0"/>
              <a:t>Partitioner</a:t>
            </a:r>
            <a:endParaRPr lang="en-US" dirty="0" smtClean="0"/>
          </a:p>
          <a:p>
            <a:pPr lvl="1"/>
            <a:r>
              <a:rPr lang="en-US" dirty="0" err="1"/>
              <a:t>i</a:t>
            </a:r>
            <a:r>
              <a:rPr lang="en-US" dirty="0" err="1" smtClean="0"/>
              <a:t>nt</a:t>
            </a:r>
            <a:r>
              <a:rPr lang="en-US" dirty="0" smtClean="0"/>
              <a:t> </a:t>
            </a:r>
            <a:r>
              <a:rPr lang="en-US" dirty="0" err="1" smtClean="0"/>
              <a:t>getPartition</a:t>
            </a:r>
            <a:r>
              <a:rPr lang="en-US" dirty="0"/>
              <a:t>(</a:t>
            </a:r>
            <a:r>
              <a:rPr lang="en-US" dirty="0" smtClean="0"/>
              <a:t>K </a:t>
            </a:r>
            <a:r>
              <a:rPr lang="en-US" dirty="0"/>
              <a:t>key, </a:t>
            </a:r>
            <a:r>
              <a:rPr lang="en-US" dirty="0" smtClean="0"/>
              <a:t>V </a:t>
            </a:r>
            <a:r>
              <a:rPr lang="en-US" dirty="0"/>
              <a:t>value, </a:t>
            </a:r>
            <a:r>
              <a:rPr lang="en-US" dirty="0" err="1"/>
              <a:t>int</a:t>
            </a:r>
            <a:r>
              <a:rPr lang="en-US" dirty="0"/>
              <a:t> </a:t>
            </a:r>
            <a:r>
              <a:rPr lang="en-US" dirty="0" err="1"/>
              <a:t>numPartitions</a:t>
            </a:r>
            <a:r>
              <a:rPr lang="en-US" dirty="0" smtClean="0"/>
              <a:t>)</a:t>
            </a:r>
            <a:br>
              <a:rPr lang="en-US" dirty="0" smtClean="0"/>
            </a:br>
            <a:r>
              <a:rPr lang="en-US" dirty="0" smtClean="0"/>
              <a:t>Get </a:t>
            </a:r>
            <a:r>
              <a:rPr lang="en-US" dirty="0"/>
              <a:t>the partition number </a:t>
            </a:r>
            <a:r>
              <a:rPr lang="en-US" dirty="0" smtClean="0"/>
              <a:t>given total </a:t>
            </a:r>
            <a:r>
              <a:rPr lang="en-US" dirty="0"/>
              <a:t>number of partitions </a:t>
            </a:r>
          </a:p>
          <a:p>
            <a:r>
              <a:rPr lang="en-US" dirty="0" smtClean="0"/>
              <a:t>Job</a:t>
            </a:r>
          </a:p>
          <a:p>
            <a:pPr lvl="1"/>
            <a:r>
              <a:rPr lang="en-US" dirty="0" smtClean="0"/>
              <a:t>Represents a packaged Hadoop job for submission to cluster</a:t>
            </a:r>
          </a:p>
          <a:p>
            <a:pPr lvl="1"/>
            <a:r>
              <a:rPr lang="en-US" dirty="0" smtClean="0"/>
              <a:t>Need to specify input and output paths</a:t>
            </a:r>
          </a:p>
          <a:p>
            <a:pPr lvl="1"/>
            <a:r>
              <a:rPr lang="en-US" dirty="0"/>
              <a:t>Need to specify </a:t>
            </a:r>
            <a:r>
              <a:rPr lang="en-US" dirty="0" smtClean="0"/>
              <a:t>input and output formats</a:t>
            </a:r>
          </a:p>
          <a:p>
            <a:pPr lvl="1"/>
            <a:r>
              <a:rPr lang="en-US" dirty="0"/>
              <a:t>Need to specify </a:t>
            </a:r>
            <a:r>
              <a:rPr lang="en-US" dirty="0" smtClean="0"/>
              <a:t>mapper, reducer, combiner, </a:t>
            </a:r>
            <a:r>
              <a:rPr lang="en-US" dirty="0" err="1" smtClean="0"/>
              <a:t>partitioner</a:t>
            </a:r>
            <a:r>
              <a:rPr lang="en-US" dirty="0" smtClean="0"/>
              <a:t> classes</a:t>
            </a:r>
          </a:p>
          <a:p>
            <a:pPr lvl="1"/>
            <a:r>
              <a:rPr lang="en-US" dirty="0"/>
              <a:t>Need to specify </a:t>
            </a:r>
            <a:r>
              <a:rPr lang="en-US" dirty="0" smtClean="0"/>
              <a:t>intermediate/final key/value classes</a:t>
            </a:r>
          </a:p>
          <a:p>
            <a:pPr lvl="1"/>
            <a:r>
              <a:rPr lang="en-US" dirty="0" smtClean="0"/>
              <a:t>Need to specify number of reducers (but not mappers, why?)</a:t>
            </a:r>
          </a:p>
          <a:p>
            <a:pPr lvl="1"/>
            <a:r>
              <a:rPr lang="en-US" dirty="0" smtClean="0"/>
              <a:t>Don’t depend of defaults!</a:t>
            </a:r>
          </a:p>
        </p:txBody>
      </p:sp>
      <p:sp>
        <p:nvSpPr>
          <p:cNvPr id="4" name="TextBox 3"/>
          <p:cNvSpPr txBox="1">
            <a:spLocks noChangeArrowheads="1"/>
          </p:cNvSpPr>
          <p:nvPr/>
        </p:nvSpPr>
        <p:spPr bwMode="auto">
          <a:xfrm>
            <a:off x="5020340" y="6324600"/>
            <a:ext cx="3971260" cy="338554"/>
          </a:xfrm>
          <a:prstGeom prst="rect">
            <a:avLst/>
          </a:prstGeom>
          <a:noFill/>
          <a:ln w="9525">
            <a:noFill/>
            <a:miter lim="800000"/>
            <a:headEnd/>
            <a:tailEnd/>
          </a:ln>
        </p:spPr>
        <p:txBody>
          <a:bodyPr wrap="none">
            <a:spAutoFit/>
          </a:bodyPr>
          <a:lstStyle/>
          <a:p>
            <a:r>
              <a:rPr lang="en-US" b="0" dirty="0" smtClean="0">
                <a:solidFill>
                  <a:schemeClr val="bg1"/>
                </a:solidFill>
                <a:latin typeface="Gill Sans"/>
                <a:cs typeface="Gill Sans"/>
              </a:rPr>
              <a:t>*Note that there are two versions of the API!</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69547708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280px-Volt_Királyi_palota_(138._számú_műemlék)_3.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
            <a:ext cx="9143999" cy="6858001"/>
          </a:xfrm>
          <a:prstGeom prst="rect">
            <a:avLst/>
          </a:prstGeom>
        </p:spPr>
      </p:pic>
      <p:sp>
        <p:nvSpPr>
          <p:cNvPr id="5" name="Title 4"/>
          <p:cNvSpPr>
            <a:spLocks noGrp="1"/>
          </p:cNvSpPr>
          <p:nvPr>
            <p:ph type="title"/>
          </p:nvPr>
        </p:nvSpPr>
        <p:spPr/>
        <p:txBody>
          <a:bodyPr/>
          <a:lstStyle/>
          <a:p>
            <a:r>
              <a:rPr lang="en-US" dirty="0" smtClean="0"/>
              <a:t>A tale of two packages…</a:t>
            </a:r>
            <a:endParaRPr lang="en-US" dirty="0"/>
          </a:p>
        </p:txBody>
      </p:sp>
      <p:sp>
        <p:nvSpPr>
          <p:cNvPr id="7" name="Text Box 4"/>
          <p:cNvSpPr txBox="1">
            <a:spLocks noChangeArrowheads="1"/>
          </p:cNvSpPr>
          <p:nvPr/>
        </p:nvSpPr>
        <p:spPr bwMode="auto">
          <a:xfrm>
            <a:off x="3352800" y="1219200"/>
            <a:ext cx="3657600" cy="707886"/>
          </a:xfrm>
          <a:prstGeom prst="rect">
            <a:avLst/>
          </a:prstGeom>
          <a:noFill/>
          <a:ln w="9525">
            <a:noFill/>
            <a:miter lim="800000"/>
            <a:headEnd/>
            <a:tailEnd/>
          </a:ln>
        </p:spPr>
        <p:txBody>
          <a:bodyPr wrap="square">
            <a:spAutoFit/>
          </a:bodyPr>
          <a:lstStyle/>
          <a:p>
            <a:r>
              <a:rPr lang="en-US" sz="2000" b="0" dirty="0" err="1">
                <a:latin typeface="Gill Sans"/>
                <a:cs typeface="Gill Sans"/>
              </a:rPr>
              <a:t>org.apache.hadoop.mapreduce</a:t>
            </a:r>
            <a:r>
              <a:rPr lang="en-US" sz="2000" b="0" dirty="0">
                <a:latin typeface="Gill Sans"/>
                <a:cs typeface="Gill Sans"/>
              </a:rPr>
              <a:t> </a:t>
            </a:r>
            <a:endParaRPr lang="en-US" sz="2000" b="0" dirty="0" smtClean="0">
              <a:latin typeface="Gill Sans"/>
              <a:cs typeface="Gill Sans"/>
            </a:endParaRPr>
          </a:p>
          <a:p>
            <a:r>
              <a:rPr lang="en-US" sz="2000" b="0" dirty="0" err="1" smtClean="0">
                <a:latin typeface="Gill Sans"/>
                <a:cs typeface="Gill Sans"/>
              </a:rPr>
              <a:t>org.apache.hadoop.mapred</a:t>
            </a:r>
            <a:endParaRPr lang="en-US" sz="2000" b="0" dirty="0">
              <a:latin typeface="Gill Sans"/>
              <a:cs typeface="Gill Sans"/>
            </a:endParaRPr>
          </a:p>
        </p:txBody>
      </p:sp>
      <p:sp>
        <p:nvSpPr>
          <p:cNvPr id="8"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(Budapest)</a:t>
            </a:r>
            <a:endParaRPr lang="en-US" sz="1000" b="0" dirty="0">
              <a:solidFill>
                <a:srgbClr val="FFFFFF"/>
              </a:solidFill>
            </a:endParaRPr>
          </a:p>
        </p:txBody>
      </p:sp>
    </p:spTree>
    <p:extLst>
      <p:ext uri="{BB962C8B-B14F-4D97-AF65-F5344CB8AC3E}">
        <p14:creationId xmlns:p14="http://schemas.microsoft.com/office/powerpoint/2010/main" val="2454074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3" descr="lhc1.jpg"/>
          <p:cNvPicPr>
            <a:picLocks noChangeAspect="1"/>
          </p:cNvPicPr>
          <p:nvPr/>
        </p:nvPicPr>
        <p:blipFill>
          <a:blip r:embed="rId2" cstate="print"/>
          <a:srcRect/>
          <a:stretch>
            <a:fillRect/>
          </a:stretch>
        </p:blipFill>
        <p:spPr bwMode="auto">
          <a:xfrm>
            <a:off x="-976045" y="0"/>
            <a:ext cx="11110645" cy="6866996"/>
          </a:xfrm>
          <a:prstGeom prst="rect">
            <a:avLst/>
          </a:prstGeom>
          <a:noFill/>
          <a:ln w="9525">
            <a:noFill/>
            <a:miter lim="800000"/>
            <a:headEnd/>
            <a:tailEnd/>
          </a:ln>
        </p:spPr>
      </p:pic>
      <p:sp>
        <p:nvSpPr>
          <p:cNvPr id="4" name="TextBox 3"/>
          <p:cNvSpPr txBox="1">
            <a:spLocks noChangeArrowheads="1"/>
          </p:cNvSpPr>
          <p:nvPr/>
        </p:nvSpPr>
        <p:spPr bwMode="auto">
          <a:xfrm>
            <a:off x="0" y="6611938"/>
            <a:ext cx="2362200" cy="246062"/>
          </a:xfrm>
          <a:prstGeom prst="rect">
            <a:avLst/>
          </a:prstGeom>
          <a:noFill/>
          <a:ln w="9525">
            <a:noFill/>
            <a:miter lim="800000"/>
            <a:headEnd/>
            <a:tailEnd/>
          </a:ln>
        </p:spPr>
        <p:txBody>
          <a:bodyPr>
            <a:spAutoFit/>
          </a:bodyPr>
          <a:lstStyle/>
          <a:p>
            <a:r>
              <a:rPr lang="en-US" sz="1000" b="0" dirty="0" err="1" smtClean="0">
                <a:solidFill>
                  <a:srgbClr val="FFFFFF"/>
                </a:solidFill>
              </a:rPr>
              <a:t>Maximilien</a:t>
            </a:r>
            <a:r>
              <a:rPr lang="en-US" sz="1000" b="0" dirty="0" smtClean="0">
                <a:solidFill>
                  <a:srgbClr val="FFFFFF"/>
                </a:solidFill>
              </a:rPr>
              <a:t> Brice, © CERN</a:t>
            </a:r>
            <a:endParaRPr lang="en-US" sz="1000" b="0" dirty="0">
              <a:solidFill>
                <a:srgbClr val="FFFFFF"/>
              </a:solidFill>
            </a:endParaRPr>
          </a:p>
        </p:txBody>
      </p:sp>
    </p:spTree>
    <p:extLst>
      <p:ext uri="{BB962C8B-B14F-4D97-AF65-F5344CB8AC3E}">
        <p14:creationId xmlns:p14="http://schemas.microsoft.com/office/powerpoint/2010/main" val="1942455781"/>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dirty="0" smtClean="0">
                <a:solidFill>
                  <a:schemeClr val="bg2"/>
                </a:solidFill>
              </a:rPr>
              <a:t>Data Types in Hadoop: Keys and Values</a:t>
            </a:r>
          </a:p>
        </p:txBody>
      </p:sp>
      <p:sp>
        <p:nvSpPr>
          <p:cNvPr id="20483" name="TextBox 3"/>
          <p:cNvSpPr txBox="1">
            <a:spLocks noChangeArrowheads="1"/>
          </p:cNvSpPr>
          <p:nvPr/>
        </p:nvSpPr>
        <p:spPr bwMode="auto">
          <a:xfrm>
            <a:off x="2017713" y="1524000"/>
            <a:ext cx="1187570" cy="369332"/>
          </a:xfrm>
          <a:prstGeom prst="rect">
            <a:avLst/>
          </a:prstGeom>
          <a:noFill/>
          <a:ln w="9525">
            <a:noFill/>
            <a:miter lim="800000"/>
            <a:headEnd/>
            <a:tailEnd/>
          </a:ln>
        </p:spPr>
        <p:txBody>
          <a:bodyPr wrap="none">
            <a:spAutoFit/>
          </a:bodyPr>
          <a:lstStyle/>
          <a:p>
            <a:r>
              <a:rPr lang="en-US" sz="1800" i="1" dirty="0">
                <a:solidFill>
                  <a:srgbClr val="FF0000"/>
                </a:solidFill>
                <a:latin typeface="Gill Sans"/>
                <a:cs typeface="Gill Sans"/>
              </a:rPr>
              <a:t>Writable </a:t>
            </a:r>
          </a:p>
        </p:txBody>
      </p:sp>
      <p:sp>
        <p:nvSpPr>
          <p:cNvPr id="20484" name="TextBox 4"/>
          <p:cNvSpPr txBox="1">
            <a:spLocks noChangeArrowheads="1"/>
          </p:cNvSpPr>
          <p:nvPr/>
        </p:nvSpPr>
        <p:spPr bwMode="auto">
          <a:xfrm>
            <a:off x="4038600" y="1524000"/>
            <a:ext cx="4038600" cy="646331"/>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de/serialization protocol. Every data type in Hadoop is a Writable.</a:t>
            </a:r>
          </a:p>
        </p:txBody>
      </p:sp>
      <p:sp>
        <p:nvSpPr>
          <p:cNvPr id="16389" name="TextBox 5"/>
          <p:cNvSpPr txBox="1">
            <a:spLocks noChangeArrowheads="1"/>
          </p:cNvSpPr>
          <p:nvPr/>
        </p:nvSpPr>
        <p:spPr bwMode="auto">
          <a:xfrm>
            <a:off x="1415068" y="2525713"/>
            <a:ext cx="2394932" cy="369332"/>
          </a:xfrm>
          <a:prstGeom prst="rect">
            <a:avLst/>
          </a:prstGeom>
          <a:noFill/>
          <a:ln w="9525">
            <a:noFill/>
            <a:miter lim="800000"/>
            <a:headEnd/>
            <a:tailEnd/>
          </a:ln>
        </p:spPr>
        <p:txBody>
          <a:bodyPr wrap="none">
            <a:spAutoFit/>
          </a:bodyPr>
          <a:lstStyle/>
          <a:p>
            <a:r>
              <a:rPr lang="en-US" sz="1800" i="1" dirty="0" err="1">
                <a:solidFill>
                  <a:srgbClr val="FF0000"/>
                </a:solidFill>
                <a:latin typeface="Gill Sans"/>
                <a:cs typeface="Gill Sans"/>
              </a:rPr>
              <a:t>WritableComprable</a:t>
            </a:r>
            <a:endParaRPr lang="en-US" sz="1800" i="1" dirty="0">
              <a:solidFill>
                <a:srgbClr val="FF0000"/>
              </a:solidFill>
              <a:latin typeface="Gill Sans"/>
              <a:cs typeface="Gill Sans"/>
            </a:endParaRPr>
          </a:p>
        </p:txBody>
      </p:sp>
      <p:sp>
        <p:nvSpPr>
          <p:cNvPr id="16390" name="TextBox 6"/>
          <p:cNvSpPr txBox="1">
            <a:spLocks noChangeArrowheads="1"/>
          </p:cNvSpPr>
          <p:nvPr/>
        </p:nvSpPr>
        <p:spPr bwMode="auto">
          <a:xfrm>
            <a:off x="4038600" y="2525713"/>
            <a:ext cx="4038600" cy="646112"/>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Defines a sort order.  All keys must be of this type (but not values).</a:t>
            </a:r>
          </a:p>
        </p:txBody>
      </p:sp>
      <p:cxnSp>
        <p:nvCxnSpPr>
          <p:cNvPr id="16391" name="Straight Arrow Connector 8"/>
          <p:cNvCxnSpPr>
            <a:cxnSpLocks noChangeShapeType="1"/>
          </p:cNvCxnSpPr>
          <p:nvPr/>
        </p:nvCxnSpPr>
        <p:spPr bwMode="auto">
          <a:xfrm rot="16200000" flipV="1">
            <a:off x="2279650" y="2209801"/>
            <a:ext cx="631825" cy="0"/>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6392" name="TextBox 9"/>
          <p:cNvSpPr txBox="1">
            <a:spLocks noChangeArrowheads="1"/>
          </p:cNvSpPr>
          <p:nvPr/>
        </p:nvSpPr>
        <p:spPr bwMode="auto">
          <a:xfrm>
            <a:off x="1849438" y="4114800"/>
            <a:ext cx="1330412" cy="1077218"/>
          </a:xfrm>
          <a:prstGeom prst="rect">
            <a:avLst/>
          </a:prstGeom>
          <a:noFill/>
          <a:ln w="9525">
            <a:noFill/>
            <a:miter lim="800000"/>
            <a:headEnd/>
            <a:tailEnd/>
          </a:ln>
        </p:spPr>
        <p:txBody>
          <a:bodyPr wrap="none">
            <a:spAutoFit/>
          </a:bodyPr>
          <a:lstStyle/>
          <a:p>
            <a:r>
              <a:rPr lang="en-US" b="0" dirty="0" err="1">
                <a:solidFill>
                  <a:schemeClr val="bg2"/>
                </a:solidFill>
                <a:latin typeface="Gill Sans"/>
                <a:cs typeface="Gill Sans"/>
              </a:rPr>
              <a:t>IntWritable</a:t>
            </a:r>
            <a:r>
              <a:rPr lang="en-US" b="0" dirty="0">
                <a:solidFill>
                  <a:schemeClr val="bg2"/>
                </a:solidFill>
                <a:latin typeface="Gill Sans"/>
                <a:cs typeface="Gill Sans"/>
              </a:rPr>
              <a:t/>
            </a:r>
            <a:br>
              <a:rPr lang="en-US" b="0" dirty="0">
                <a:solidFill>
                  <a:schemeClr val="bg2"/>
                </a:solidFill>
                <a:latin typeface="Gill Sans"/>
                <a:cs typeface="Gill Sans"/>
              </a:rPr>
            </a:br>
            <a:r>
              <a:rPr lang="en-US" b="0" dirty="0" err="1">
                <a:solidFill>
                  <a:schemeClr val="bg2"/>
                </a:solidFill>
                <a:latin typeface="Gill Sans"/>
                <a:cs typeface="Gill Sans"/>
              </a:rPr>
              <a:t>LongWritable</a:t>
            </a:r>
            <a:endParaRPr lang="en-US" b="0" dirty="0">
              <a:solidFill>
                <a:schemeClr val="bg2"/>
              </a:solidFill>
              <a:latin typeface="Gill Sans"/>
              <a:cs typeface="Gill Sans"/>
            </a:endParaRPr>
          </a:p>
          <a:p>
            <a:r>
              <a:rPr lang="en-US" b="0" dirty="0">
                <a:solidFill>
                  <a:schemeClr val="bg2"/>
                </a:solidFill>
                <a:latin typeface="Gill Sans"/>
                <a:cs typeface="Gill Sans"/>
              </a:rPr>
              <a:t>Text</a:t>
            </a:r>
          </a:p>
          <a:p>
            <a:r>
              <a:rPr lang="en-US" b="0" dirty="0">
                <a:solidFill>
                  <a:schemeClr val="bg2"/>
                </a:solidFill>
                <a:latin typeface="Gill Sans"/>
                <a:cs typeface="Gill Sans"/>
              </a:rPr>
              <a:t>…</a:t>
            </a:r>
          </a:p>
        </p:txBody>
      </p:sp>
      <p:cxnSp>
        <p:nvCxnSpPr>
          <p:cNvPr id="16393" name="Straight Arrow Connector 11"/>
          <p:cNvCxnSpPr>
            <a:cxnSpLocks noChangeShapeType="1"/>
          </p:cNvCxnSpPr>
          <p:nvPr/>
        </p:nvCxnSpPr>
        <p:spPr bwMode="auto">
          <a:xfrm rot="5400000" flipH="1" flipV="1">
            <a:off x="1986757" y="3505994"/>
            <a:ext cx="1219200" cy="1587"/>
          </a:xfrm>
          <a:prstGeom prst="straightConnector1">
            <a:avLst/>
          </a:prstGeom>
          <a:ln>
            <a:headEnd/>
            <a:tailEnd type="arrow" w="med" len="med"/>
          </a:ln>
        </p:spPr>
        <p:style>
          <a:lnRef idx="2">
            <a:schemeClr val="dk1"/>
          </a:lnRef>
          <a:fillRef idx="0">
            <a:schemeClr val="dk1"/>
          </a:fillRef>
          <a:effectRef idx="1">
            <a:schemeClr val="dk1"/>
          </a:effectRef>
          <a:fontRef idx="minor">
            <a:schemeClr val="tx1"/>
          </a:fontRef>
        </p:style>
      </p:cxnSp>
      <p:sp>
        <p:nvSpPr>
          <p:cNvPr id="10" name="TextBox 6"/>
          <p:cNvSpPr txBox="1">
            <a:spLocks noChangeArrowheads="1"/>
          </p:cNvSpPr>
          <p:nvPr/>
        </p:nvSpPr>
        <p:spPr bwMode="auto">
          <a:xfrm>
            <a:off x="4038600" y="4078288"/>
            <a:ext cx="4038600" cy="369332"/>
          </a:xfrm>
          <a:prstGeom prst="rect">
            <a:avLst/>
          </a:prstGeom>
          <a:noFill/>
          <a:ln w="9525">
            <a:noFill/>
            <a:miter lim="800000"/>
            <a:headEnd/>
            <a:tailEnd/>
          </a:ln>
        </p:spPr>
        <p:txBody>
          <a:bodyPr wrap="square">
            <a:spAutoFit/>
          </a:bodyPr>
          <a:lstStyle/>
          <a:p>
            <a:r>
              <a:rPr lang="en-US" sz="1800" b="0" dirty="0">
                <a:solidFill>
                  <a:schemeClr val="bg2"/>
                </a:solidFill>
                <a:latin typeface="Gill Sans"/>
                <a:cs typeface="Gill Sans"/>
              </a:rPr>
              <a:t>Concrete classes for different data types.</a:t>
            </a:r>
          </a:p>
        </p:txBody>
      </p:sp>
      <p:sp>
        <p:nvSpPr>
          <p:cNvPr id="11" name="TextBox 9"/>
          <p:cNvSpPr txBox="1">
            <a:spLocks noChangeArrowheads="1"/>
          </p:cNvSpPr>
          <p:nvPr/>
        </p:nvSpPr>
        <p:spPr bwMode="auto">
          <a:xfrm>
            <a:off x="1752600" y="5822533"/>
            <a:ext cx="1334620" cy="338554"/>
          </a:xfrm>
          <a:prstGeom prst="rect">
            <a:avLst/>
          </a:prstGeom>
          <a:noFill/>
          <a:ln w="9525">
            <a:noFill/>
            <a:miter lim="800000"/>
            <a:headEnd/>
            <a:tailEnd/>
          </a:ln>
        </p:spPr>
        <p:txBody>
          <a:bodyPr wrap="none">
            <a:spAutoFit/>
          </a:bodyPr>
          <a:lstStyle/>
          <a:p>
            <a:r>
              <a:rPr lang="en-US" b="0" dirty="0" err="1" smtClean="0">
                <a:solidFill>
                  <a:schemeClr val="bg2"/>
                </a:solidFill>
                <a:latin typeface="Gill Sans"/>
                <a:cs typeface="Gill Sans"/>
              </a:rPr>
              <a:t>SequenceFiles</a:t>
            </a:r>
            <a:endParaRPr lang="en-US" b="0" dirty="0">
              <a:solidFill>
                <a:schemeClr val="bg2"/>
              </a:solidFill>
              <a:latin typeface="Gill Sans"/>
              <a:cs typeface="Gill Sans"/>
            </a:endParaRPr>
          </a:p>
        </p:txBody>
      </p:sp>
      <p:sp>
        <p:nvSpPr>
          <p:cNvPr id="12" name="TextBox 6"/>
          <p:cNvSpPr txBox="1">
            <a:spLocks noChangeArrowheads="1"/>
          </p:cNvSpPr>
          <p:nvPr/>
        </p:nvSpPr>
        <p:spPr bwMode="auto">
          <a:xfrm>
            <a:off x="4038600" y="5791200"/>
            <a:ext cx="4038600" cy="646331"/>
          </a:xfrm>
          <a:prstGeom prst="rect">
            <a:avLst/>
          </a:prstGeom>
          <a:noFill/>
          <a:ln w="9525">
            <a:noFill/>
            <a:miter lim="800000"/>
            <a:headEnd/>
            <a:tailEnd/>
          </a:ln>
        </p:spPr>
        <p:txBody>
          <a:bodyPr wrap="square">
            <a:spAutoFit/>
          </a:bodyPr>
          <a:lstStyle/>
          <a:p>
            <a:r>
              <a:rPr lang="en-US" sz="1800" b="0" dirty="0" smtClean="0">
                <a:solidFill>
                  <a:schemeClr val="bg2"/>
                </a:solidFill>
                <a:latin typeface="Gill Sans"/>
                <a:cs typeface="Gill Sans"/>
              </a:rPr>
              <a:t>Binary encoded of a sequence of </a:t>
            </a:r>
            <a:br>
              <a:rPr lang="en-US" sz="1800" b="0" dirty="0" smtClean="0">
                <a:solidFill>
                  <a:schemeClr val="bg2"/>
                </a:solidFill>
                <a:latin typeface="Gill Sans"/>
                <a:cs typeface="Gill Sans"/>
              </a:rPr>
            </a:br>
            <a:r>
              <a:rPr lang="en-US" sz="1800" b="0" dirty="0" smtClean="0">
                <a:solidFill>
                  <a:schemeClr val="bg2"/>
                </a:solidFill>
                <a:latin typeface="Gill Sans"/>
                <a:cs typeface="Gill Sans"/>
              </a:rPr>
              <a:t>key/value pairs</a:t>
            </a:r>
            <a:endParaRPr lang="en-US" sz="1800" b="0" dirty="0">
              <a:solidFill>
                <a:schemeClr val="bg2"/>
              </a:solidFill>
              <a:latin typeface="Gill Sans"/>
              <a:cs typeface="Gill Sans"/>
            </a:endParaRPr>
          </a:p>
        </p:txBody>
      </p:sp>
    </p:spTree>
    <p:extLst>
      <p:ext uri="{BB962C8B-B14F-4D97-AF65-F5344CB8AC3E}">
        <p14:creationId xmlns:p14="http://schemas.microsoft.com/office/powerpoint/2010/main" val="5218625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39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3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39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63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39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89" grpId="0"/>
      <p:bldP spid="16390" grpId="0"/>
      <p:bldP spid="16392" grpId="0"/>
      <p:bldP spid="10" grpId="0"/>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“Hello World”: Word Count</a:t>
            </a:r>
          </a:p>
        </p:txBody>
      </p:sp>
      <p:sp>
        <p:nvSpPr>
          <p:cNvPr id="27651" name="Text Box 4"/>
          <p:cNvSpPr txBox="1">
            <a:spLocks noChangeArrowheads="1"/>
          </p:cNvSpPr>
          <p:nvPr/>
        </p:nvSpPr>
        <p:spPr bwMode="auto">
          <a:xfrm>
            <a:off x="1660525" y="1905000"/>
            <a:ext cx="6111875" cy="2862322"/>
          </a:xfrm>
          <a:prstGeom prst="rect">
            <a:avLst/>
          </a:prstGeom>
          <a:noFill/>
          <a:ln w="9525">
            <a:noFill/>
            <a:miter lim="800000"/>
            <a:headEnd/>
            <a:tailEnd/>
          </a:ln>
        </p:spPr>
        <p:txBody>
          <a:bodyPr>
            <a:spAutoFit/>
          </a:bodyPr>
          <a:lstStyle/>
          <a:p>
            <a:r>
              <a:rPr lang="en-US" sz="1800" dirty="0">
                <a:solidFill>
                  <a:schemeClr val="bg1"/>
                </a:solidFill>
                <a:latin typeface="Gill Sans"/>
                <a:cs typeface="Gill Sans"/>
              </a:rPr>
              <a:t>Map(String </a:t>
            </a:r>
            <a:r>
              <a:rPr lang="en-US" sz="1800" dirty="0" err="1" smtClean="0">
                <a:solidFill>
                  <a:schemeClr val="bg1"/>
                </a:solidFill>
                <a:latin typeface="Gill Sans"/>
                <a:cs typeface="Gill Sans"/>
              </a:rPr>
              <a:t>docid</a:t>
            </a:r>
            <a:r>
              <a:rPr lang="en-US" sz="1800" dirty="0" smtClean="0">
                <a:solidFill>
                  <a:schemeClr val="bg1"/>
                </a:solidFill>
                <a:latin typeface="Gill Sans"/>
                <a:cs typeface="Gill Sans"/>
              </a:rPr>
              <a:t>, </a:t>
            </a:r>
            <a:r>
              <a:rPr lang="en-US" sz="1800" dirty="0">
                <a:solidFill>
                  <a:schemeClr val="bg1"/>
                </a:solidFill>
                <a:latin typeface="Gill Sans"/>
                <a:cs typeface="Gill Sans"/>
              </a:rPr>
              <a:t>String </a:t>
            </a:r>
            <a:r>
              <a:rPr lang="en-US" sz="1800" dirty="0" smtClean="0">
                <a:solidFill>
                  <a:schemeClr val="bg1"/>
                </a:solidFill>
                <a:latin typeface="Gill Sans"/>
                <a:cs typeface="Gill Sans"/>
              </a:rPr>
              <a:t>text):</a:t>
            </a:r>
            <a:endParaRPr lang="en-US" sz="1800" dirty="0">
              <a:solidFill>
                <a:schemeClr val="bg1"/>
              </a:solidFill>
              <a:latin typeface="Gill Sans"/>
              <a:cs typeface="Gill Sans"/>
            </a:endParaRPr>
          </a:p>
          <a:p>
            <a:r>
              <a:rPr lang="en-US" sz="1800" b="0" i="1" dirty="0" smtClean="0">
                <a:solidFill>
                  <a:schemeClr val="bg1"/>
                </a:solidFill>
                <a:latin typeface="Gill Sans"/>
                <a:cs typeface="Gill Sans"/>
              </a:rPr>
              <a:t>     </a:t>
            </a:r>
            <a:r>
              <a:rPr lang="en-US" sz="1800" b="0" dirty="0" smtClean="0">
                <a:solidFill>
                  <a:schemeClr val="bg1"/>
                </a:solidFill>
                <a:latin typeface="Gill Sans"/>
                <a:cs typeface="Gill Sans"/>
              </a:rPr>
              <a:t>for each word w in text:</a:t>
            </a:r>
          </a:p>
          <a:p>
            <a:r>
              <a:rPr lang="en-US" sz="1800" b="0" dirty="0" smtClean="0">
                <a:solidFill>
                  <a:schemeClr val="bg1"/>
                </a:solidFill>
                <a:latin typeface="Gill Sans"/>
                <a:cs typeface="Gill Sans"/>
              </a:rPr>
              <a:t>          Emit(w</a:t>
            </a:r>
            <a:r>
              <a:rPr lang="en-US" sz="1800" b="0" dirty="0">
                <a:solidFill>
                  <a:schemeClr val="bg1"/>
                </a:solidFill>
                <a:latin typeface="Gill Sans"/>
                <a:cs typeface="Gill Sans"/>
              </a:rPr>
              <a:t>, </a:t>
            </a:r>
            <a:r>
              <a:rPr lang="en-US" sz="1800" b="0" dirty="0" smtClean="0">
                <a:solidFill>
                  <a:schemeClr val="bg1"/>
                </a:solidFill>
                <a:latin typeface="Gill Sans"/>
                <a:cs typeface="Gill Sans"/>
              </a:rPr>
              <a:t>1);</a:t>
            </a:r>
            <a:endParaRPr lang="en-US" sz="1800" b="0" dirty="0">
              <a:solidFill>
                <a:schemeClr val="bg1"/>
              </a:solidFill>
              <a:latin typeface="Gill Sans"/>
              <a:cs typeface="Gill Sans"/>
            </a:endParaRPr>
          </a:p>
          <a:p>
            <a:endParaRPr lang="en-US" sz="1800" b="0" dirty="0">
              <a:solidFill>
                <a:schemeClr val="bg1"/>
              </a:solidFill>
              <a:latin typeface="Gill Sans"/>
              <a:cs typeface="Gill Sans"/>
            </a:endParaRPr>
          </a:p>
          <a:p>
            <a:r>
              <a:rPr lang="en-US" sz="1800" dirty="0">
                <a:solidFill>
                  <a:schemeClr val="bg1"/>
                </a:solidFill>
                <a:latin typeface="Gill Sans"/>
                <a:cs typeface="Gill Sans"/>
              </a:rPr>
              <a:t>Reduce(String </a:t>
            </a:r>
            <a:r>
              <a:rPr lang="en-US" sz="1800" dirty="0" smtClean="0">
                <a:solidFill>
                  <a:schemeClr val="bg1"/>
                </a:solidFill>
                <a:latin typeface="Gill Sans"/>
                <a:cs typeface="Gill Sans"/>
              </a:rPr>
              <a:t>term, </a:t>
            </a:r>
            <a:r>
              <a:rPr lang="en-US" sz="1800" dirty="0" err="1" smtClean="0">
                <a:solidFill>
                  <a:schemeClr val="bg1"/>
                </a:solidFill>
                <a:latin typeface="Gill Sans"/>
                <a:cs typeface="Gill Sans"/>
              </a:rPr>
              <a:t>Iterator</a:t>
            </a:r>
            <a:r>
              <a:rPr lang="en-US" sz="1800" dirty="0" smtClean="0">
                <a:solidFill>
                  <a:schemeClr val="bg1"/>
                </a:solidFill>
                <a:latin typeface="Gill Sans"/>
                <a:cs typeface="Gill Sans"/>
              </a:rPr>
              <a:t>&lt;</a:t>
            </a:r>
            <a:r>
              <a:rPr lang="en-US" sz="1800" dirty="0" err="1" smtClean="0">
                <a:solidFill>
                  <a:schemeClr val="bg1"/>
                </a:solidFill>
                <a:latin typeface="Gill Sans"/>
                <a:cs typeface="Gill Sans"/>
              </a:rPr>
              <a:t>Int</a:t>
            </a:r>
            <a:r>
              <a:rPr lang="en-US" sz="1800" dirty="0" smtClean="0">
                <a:solidFill>
                  <a:schemeClr val="bg1"/>
                </a:solidFill>
                <a:latin typeface="Gill Sans"/>
                <a:cs typeface="Gill Sans"/>
              </a:rPr>
              <a:t>&gt; values):</a:t>
            </a:r>
            <a:endParaRPr lang="en-US" sz="1800" dirty="0">
              <a:solidFill>
                <a:schemeClr val="bg1"/>
              </a:solidFill>
              <a:latin typeface="Gill Sans"/>
              <a:cs typeface="Gill Sans"/>
            </a:endParaRPr>
          </a:p>
          <a:p>
            <a:r>
              <a:rPr lang="en-US" sz="1800" b="0" i="1" dirty="0">
                <a:solidFill>
                  <a:schemeClr val="bg1"/>
                </a:solidFill>
                <a:latin typeface="Gill Sans"/>
                <a:cs typeface="Gill Sans"/>
              </a:rPr>
              <a:t>     </a:t>
            </a:r>
            <a:r>
              <a:rPr lang="en-US" sz="1800" b="0" dirty="0" err="1" smtClean="0">
                <a:solidFill>
                  <a:schemeClr val="bg1"/>
                </a:solidFill>
                <a:latin typeface="Gill Sans"/>
                <a:cs typeface="Gill Sans"/>
              </a:rPr>
              <a:t>int</a:t>
            </a:r>
            <a:r>
              <a:rPr lang="en-US" sz="1800" b="0" dirty="0" smtClean="0">
                <a:solidFill>
                  <a:schemeClr val="bg1"/>
                </a:solidFill>
                <a:latin typeface="Gill Sans"/>
                <a:cs typeface="Gill Sans"/>
              </a:rPr>
              <a:t> sum </a:t>
            </a:r>
            <a:r>
              <a:rPr lang="en-US" sz="1800" b="0" dirty="0">
                <a:solidFill>
                  <a:schemeClr val="bg1"/>
                </a:solidFill>
                <a:latin typeface="Gill Sans"/>
                <a:cs typeface="Gill Sans"/>
              </a:rPr>
              <a:t>= 0;</a:t>
            </a:r>
          </a:p>
          <a:p>
            <a:r>
              <a:rPr lang="en-US" sz="1800" b="0" dirty="0">
                <a:solidFill>
                  <a:schemeClr val="bg1"/>
                </a:solidFill>
                <a:latin typeface="Gill Sans"/>
                <a:cs typeface="Gill Sans"/>
              </a:rPr>
              <a:t>     for each v in </a:t>
            </a:r>
            <a:r>
              <a:rPr lang="en-US" sz="1800" b="0" dirty="0" smtClean="0">
                <a:solidFill>
                  <a:schemeClr val="bg1"/>
                </a:solidFill>
                <a:latin typeface="Gill Sans"/>
                <a:cs typeface="Gill Sans"/>
              </a:rPr>
              <a:t>values</a:t>
            </a:r>
            <a:r>
              <a:rPr lang="en-US" sz="1800" b="0" dirty="0">
                <a:solidFill>
                  <a:schemeClr val="bg1"/>
                </a:solidFill>
                <a:latin typeface="Gill Sans"/>
                <a:cs typeface="Gill Sans"/>
              </a:rPr>
              <a:t>:</a:t>
            </a:r>
          </a:p>
          <a:p>
            <a:r>
              <a:rPr lang="en-US" sz="1800" b="0" dirty="0">
                <a:solidFill>
                  <a:schemeClr val="bg1"/>
                </a:solidFill>
                <a:latin typeface="Gill Sans"/>
                <a:cs typeface="Gill Sans"/>
              </a:rPr>
              <a:t>          </a:t>
            </a:r>
            <a:r>
              <a:rPr lang="en-US" sz="1800" b="0" dirty="0" smtClean="0">
                <a:solidFill>
                  <a:schemeClr val="bg1"/>
                </a:solidFill>
                <a:latin typeface="Gill Sans"/>
                <a:cs typeface="Gill Sans"/>
              </a:rPr>
              <a:t>sum </a:t>
            </a:r>
            <a:r>
              <a:rPr lang="en-US" sz="1800" b="0" dirty="0">
                <a:solidFill>
                  <a:schemeClr val="bg1"/>
                </a:solidFill>
                <a:latin typeface="Gill Sans"/>
                <a:cs typeface="Gill Sans"/>
              </a:rPr>
              <a:t>+= </a:t>
            </a:r>
            <a:r>
              <a:rPr lang="en-US" sz="1800" b="0" dirty="0" smtClean="0">
                <a:solidFill>
                  <a:schemeClr val="bg1"/>
                </a:solidFill>
                <a:latin typeface="Gill Sans"/>
                <a:cs typeface="Gill Sans"/>
              </a:rPr>
              <a:t>v;</a:t>
            </a:r>
            <a:endParaRPr lang="en-US" sz="1800" b="0" dirty="0">
              <a:solidFill>
                <a:schemeClr val="bg1"/>
              </a:solidFill>
              <a:latin typeface="Gill Sans"/>
              <a:cs typeface="Gill Sans"/>
            </a:endParaRPr>
          </a:p>
          <a:p>
            <a:r>
              <a:rPr lang="en-US" sz="1800" b="0" dirty="0">
                <a:solidFill>
                  <a:schemeClr val="bg1"/>
                </a:solidFill>
                <a:latin typeface="Gill Sans"/>
                <a:cs typeface="Gill Sans"/>
              </a:rPr>
              <a:t>          </a:t>
            </a:r>
            <a:r>
              <a:rPr lang="en-US" sz="1800" b="0" dirty="0" smtClean="0">
                <a:solidFill>
                  <a:schemeClr val="bg1"/>
                </a:solidFill>
                <a:latin typeface="Gill Sans"/>
                <a:cs typeface="Gill Sans"/>
              </a:rPr>
              <a:t>Emit(term, value);</a:t>
            </a:r>
            <a:endParaRPr lang="en-US" sz="1800" b="0" dirty="0">
              <a:solidFill>
                <a:schemeClr val="bg1"/>
              </a:solidFill>
              <a:latin typeface="Gill Sans"/>
              <a:cs typeface="Gill Sans"/>
            </a:endParaRPr>
          </a:p>
          <a:p>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32337028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“Hello World”: Word Count</a:t>
            </a:r>
          </a:p>
        </p:txBody>
      </p:sp>
      <p:sp>
        <p:nvSpPr>
          <p:cNvPr id="27651" name="Text Box 4"/>
          <p:cNvSpPr txBox="1">
            <a:spLocks noChangeArrowheads="1"/>
          </p:cNvSpPr>
          <p:nvPr/>
        </p:nvSpPr>
        <p:spPr bwMode="auto">
          <a:xfrm>
            <a:off x="76200" y="1419284"/>
            <a:ext cx="8763000" cy="4539704"/>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 private static class </a:t>
            </a:r>
            <a:r>
              <a:rPr lang="en-US" sz="1700" b="0" dirty="0" err="1" smtClean="0">
                <a:solidFill>
                  <a:srgbClr val="000000"/>
                </a:solidFill>
                <a:latin typeface="Andale Mono"/>
                <a:cs typeface="Andale Mono"/>
              </a:rPr>
              <a:t>MyMapper</a:t>
            </a:r>
            <a:endParaRPr lang="en-US" sz="1700" b="0" dirty="0">
              <a:solidFill>
                <a:srgbClr val="000000"/>
              </a:solidFill>
              <a:latin typeface="Andale Mono"/>
              <a:cs typeface="Andale Mono"/>
            </a:endParaRPr>
          </a:p>
          <a:p>
            <a:r>
              <a:rPr lang="en-US" sz="1700" b="0" dirty="0" smtClean="0">
                <a:solidFill>
                  <a:srgbClr val="000000"/>
                </a:solidFill>
                <a:latin typeface="Andale Mono"/>
                <a:cs typeface="Andale Mono"/>
              </a:rPr>
              <a:t>     extends </a:t>
            </a:r>
            <a:r>
              <a:rPr lang="en-US" sz="1700" b="0" dirty="0">
                <a:solidFill>
                  <a:srgbClr val="000000"/>
                </a:solidFill>
                <a:latin typeface="Andale Mono"/>
                <a:cs typeface="Andale Mono"/>
              </a:rPr>
              <a:t>Mapper&lt;</a:t>
            </a:r>
            <a:r>
              <a:rPr lang="en-US" sz="1700" b="0" dirty="0" err="1">
                <a:solidFill>
                  <a:srgbClr val="000000"/>
                </a:solidFill>
                <a:latin typeface="Andale Mono"/>
                <a:cs typeface="Andale Mono"/>
              </a:rPr>
              <a:t>LongWritable</a:t>
            </a:r>
            <a:r>
              <a:rPr lang="en-US" sz="1700" b="0" dirty="0">
                <a:solidFill>
                  <a:srgbClr val="000000"/>
                </a:solidFill>
                <a:latin typeface="Andale Mono"/>
                <a:cs typeface="Andale Mono"/>
              </a:rPr>
              <a:t>, Text, Text, </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&gt; {</a:t>
            </a:r>
          </a:p>
          <a:p>
            <a:endParaRPr lang="en-US" sz="1700" b="0" dirty="0">
              <a:solidFill>
                <a:srgbClr val="000000"/>
              </a:solidFill>
              <a:latin typeface="Andale Mono"/>
              <a:cs typeface="Andale Mono"/>
            </a:endParaRPr>
          </a:p>
          <a:p>
            <a:r>
              <a:rPr lang="en-US" sz="1700" b="0" dirty="0" smtClean="0">
                <a:solidFill>
                  <a:srgbClr val="000000"/>
                </a:solidFill>
                <a:latin typeface="Andale Mono"/>
                <a:cs typeface="Andale Mono"/>
              </a:rPr>
              <a:t>    private </a:t>
            </a:r>
            <a:r>
              <a:rPr lang="en-US" sz="1700" b="0" dirty="0">
                <a:solidFill>
                  <a:srgbClr val="000000"/>
                </a:solidFill>
                <a:latin typeface="Andale Mono"/>
                <a:cs typeface="Andale Mono"/>
              </a:rPr>
              <a:t>final static </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 ONE = new </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(1);</a:t>
            </a:r>
          </a:p>
          <a:p>
            <a:r>
              <a:rPr lang="en-US" sz="1700" b="0" dirty="0">
                <a:solidFill>
                  <a:srgbClr val="000000"/>
                </a:solidFill>
                <a:latin typeface="Andale Mono"/>
                <a:cs typeface="Andale Mono"/>
              </a:rPr>
              <a:t>    private final static Text WORD = new Text();</a:t>
            </a:r>
          </a:p>
          <a:p>
            <a:endParaRPr lang="en-US" sz="1700" b="0" dirty="0">
              <a:solidFill>
                <a:srgbClr val="000000"/>
              </a:solidFill>
              <a:latin typeface="Andale Mono"/>
              <a:cs typeface="Andale Mono"/>
            </a:endParaRPr>
          </a:p>
          <a:p>
            <a:r>
              <a:rPr lang="en-US" sz="1700" b="0" dirty="0">
                <a:solidFill>
                  <a:srgbClr val="000000"/>
                </a:solidFill>
                <a:latin typeface="Andale Mono"/>
                <a:cs typeface="Andale Mono"/>
              </a:rPr>
              <a:t>    @Override</a:t>
            </a:r>
          </a:p>
          <a:p>
            <a:r>
              <a:rPr lang="en-US" sz="1700" b="0" dirty="0">
                <a:solidFill>
                  <a:srgbClr val="000000"/>
                </a:solidFill>
                <a:latin typeface="Andale Mono"/>
                <a:cs typeface="Andale Mono"/>
              </a:rPr>
              <a:t>    public void map(</a:t>
            </a:r>
            <a:r>
              <a:rPr lang="en-US" sz="1700" b="0" dirty="0" err="1">
                <a:solidFill>
                  <a:srgbClr val="000000"/>
                </a:solidFill>
                <a:latin typeface="Andale Mono"/>
                <a:cs typeface="Andale Mono"/>
              </a:rPr>
              <a:t>LongWritable</a:t>
            </a:r>
            <a:r>
              <a:rPr lang="en-US" sz="1700" b="0" dirty="0">
                <a:solidFill>
                  <a:srgbClr val="000000"/>
                </a:solidFill>
                <a:latin typeface="Andale Mono"/>
                <a:cs typeface="Andale Mono"/>
              </a:rPr>
              <a:t> key, Text value, Context context)</a:t>
            </a:r>
          </a:p>
          <a:p>
            <a:r>
              <a:rPr lang="en-US" sz="1700" b="0" dirty="0">
                <a:solidFill>
                  <a:srgbClr val="000000"/>
                </a:solidFill>
                <a:latin typeface="Andale Mono"/>
                <a:cs typeface="Andale Mono"/>
              </a:rPr>
              <a:t>        throws </a:t>
            </a:r>
            <a:r>
              <a:rPr lang="en-US" sz="1700" b="0" dirty="0" err="1">
                <a:solidFill>
                  <a:srgbClr val="000000"/>
                </a:solidFill>
                <a:latin typeface="Andale Mono"/>
                <a:cs typeface="Andale Mono"/>
              </a:rPr>
              <a:t>IOException</a:t>
            </a:r>
            <a:r>
              <a:rPr lang="en-US" sz="1700" b="0" dirty="0">
                <a:solidFill>
                  <a:srgbClr val="000000"/>
                </a:solidFill>
                <a:latin typeface="Andale Mono"/>
                <a:cs typeface="Andale Mono"/>
              </a:rPr>
              <a:t>, </a:t>
            </a:r>
            <a:r>
              <a:rPr lang="en-US" sz="1700" b="0" dirty="0" err="1">
                <a:solidFill>
                  <a:srgbClr val="000000"/>
                </a:solidFill>
                <a:latin typeface="Andale Mono"/>
                <a:cs typeface="Andale Mono"/>
              </a:rPr>
              <a:t>InterruptedException</a:t>
            </a:r>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String line = ((Text) value).</a:t>
            </a:r>
            <a:r>
              <a:rPr lang="en-US" sz="1700" b="0" dirty="0" err="1">
                <a:solidFill>
                  <a:srgbClr val="000000"/>
                </a:solidFill>
                <a:latin typeface="Andale Mono"/>
                <a:cs typeface="Andale Mono"/>
              </a:rPr>
              <a:t>toString</a:t>
            </a:r>
            <a:r>
              <a:rPr lang="en-US" sz="1700" b="0" dirty="0">
                <a:solidFill>
                  <a:srgbClr val="000000"/>
                </a:solidFill>
                <a:latin typeface="Andale Mono"/>
                <a:cs typeface="Andale Mono"/>
              </a:rPr>
              <a:t>();</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StringTokenizer</a:t>
            </a:r>
            <a:r>
              <a:rPr lang="en-US" sz="1700" b="0" dirty="0">
                <a:solidFill>
                  <a:srgbClr val="000000"/>
                </a:solidFill>
                <a:latin typeface="Andale Mono"/>
                <a:cs typeface="Andale Mono"/>
              </a:rPr>
              <a:t> </a:t>
            </a:r>
            <a:r>
              <a:rPr lang="en-US" sz="1700" b="0" dirty="0" err="1">
                <a:solidFill>
                  <a:srgbClr val="000000"/>
                </a:solidFill>
                <a:latin typeface="Andale Mono"/>
                <a:cs typeface="Andale Mono"/>
              </a:rPr>
              <a:t>itr</a:t>
            </a:r>
            <a:r>
              <a:rPr lang="en-US" sz="1700" b="0" dirty="0">
                <a:solidFill>
                  <a:srgbClr val="000000"/>
                </a:solidFill>
                <a:latin typeface="Andale Mono"/>
                <a:cs typeface="Andale Mono"/>
              </a:rPr>
              <a:t> = new </a:t>
            </a:r>
            <a:r>
              <a:rPr lang="en-US" sz="1700" b="0" dirty="0" err="1">
                <a:solidFill>
                  <a:srgbClr val="000000"/>
                </a:solidFill>
                <a:latin typeface="Andale Mono"/>
                <a:cs typeface="Andale Mono"/>
              </a:rPr>
              <a:t>StringTokenizer</a:t>
            </a:r>
            <a:r>
              <a:rPr lang="en-US" sz="1700" b="0" dirty="0">
                <a:solidFill>
                  <a:srgbClr val="000000"/>
                </a:solidFill>
                <a:latin typeface="Andale Mono"/>
                <a:cs typeface="Andale Mono"/>
              </a:rPr>
              <a:t>(line);</a:t>
            </a:r>
          </a:p>
          <a:p>
            <a:r>
              <a:rPr lang="en-US" sz="1700" b="0" dirty="0">
                <a:solidFill>
                  <a:srgbClr val="000000"/>
                </a:solidFill>
                <a:latin typeface="Andale Mono"/>
                <a:cs typeface="Andale Mono"/>
              </a:rPr>
              <a:t>      while (</a:t>
            </a:r>
            <a:r>
              <a:rPr lang="en-US" sz="1700" b="0" dirty="0" err="1">
                <a:solidFill>
                  <a:srgbClr val="000000"/>
                </a:solidFill>
                <a:latin typeface="Andale Mono"/>
                <a:cs typeface="Andale Mono"/>
              </a:rPr>
              <a:t>itr.hasMoreTokens</a:t>
            </a:r>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WORD.set</a:t>
            </a:r>
            <a:r>
              <a:rPr lang="en-US" sz="1700" b="0" dirty="0">
                <a:solidFill>
                  <a:srgbClr val="000000"/>
                </a:solidFill>
                <a:latin typeface="Andale Mono"/>
                <a:cs typeface="Andale Mono"/>
              </a:rPr>
              <a:t>(</a:t>
            </a:r>
            <a:r>
              <a:rPr lang="en-US" sz="1700" b="0" dirty="0" err="1">
                <a:solidFill>
                  <a:srgbClr val="000000"/>
                </a:solidFill>
                <a:latin typeface="Andale Mono"/>
                <a:cs typeface="Andale Mono"/>
              </a:rPr>
              <a:t>itr.nextToken</a:t>
            </a:r>
            <a:r>
              <a:rPr lang="en-US" sz="1700" b="0" dirty="0">
                <a:solidFill>
                  <a:srgbClr val="000000"/>
                </a:solidFill>
                <a:latin typeface="Andale Mono"/>
                <a:cs typeface="Andale Mono"/>
              </a:rPr>
              <a:t>());</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context.write</a:t>
            </a:r>
            <a:r>
              <a:rPr lang="en-US" sz="1700" b="0" dirty="0">
                <a:solidFill>
                  <a:srgbClr val="000000"/>
                </a:solidFill>
                <a:latin typeface="Andale Mono"/>
                <a:cs typeface="Andale Mono"/>
              </a:rPr>
              <a:t>(WORD, ONE);</a:t>
            </a:r>
          </a:p>
          <a:p>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endParaRPr lang="en-US" sz="1700" b="0" dirty="0">
              <a:solidFill>
                <a:srgbClr val="000000"/>
              </a:solidFill>
              <a:latin typeface="Andale Mono"/>
              <a:cs typeface="Andale Mono"/>
            </a:endParaRPr>
          </a:p>
        </p:txBody>
      </p:sp>
    </p:spTree>
    <p:extLst>
      <p:ext uri="{BB962C8B-B14F-4D97-AF65-F5344CB8AC3E}">
        <p14:creationId xmlns:p14="http://schemas.microsoft.com/office/powerpoint/2010/main" val="817281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r>
              <a:rPr lang="en-US" smtClean="0"/>
              <a:t>“Hello World”: Word Count</a:t>
            </a:r>
          </a:p>
        </p:txBody>
      </p:sp>
      <p:sp>
        <p:nvSpPr>
          <p:cNvPr id="5" name="Text Box 4"/>
          <p:cNvSpPr txBox="1">
            <a:spLocks noChangeArrowheads="1"/>
          </p:cNvSpPr>
          <p:nvPr/>
        </p:nvSpPr>
        <p:spPr bwMode="auto">
          <a:xfrm>
            <a:off x="76200" y="1419284"/>
            <a:ext cx="8991600" cy="4539704"/>
          </a:xfrm>
          <a:prstGeom prst="rect">
            <a:avLst/>
          </a:prstGeom>
          <a:noFill/>
          <a:ln w="9525">
            <a:noFill/>
            <a:miter lim="800000"/>
            <a:headEnd/>
            <a:tailEnd/>
          </a:ln>
        </p:spPr>
        <p:txBody>
          <a:bodyPr wrap="square">
            <a:spAutoFit/>
          </a:bodyPr>
          <a:lstStyle/>
          <a:p>
            <a:r>
              <a:rPr lang="en-US" sz="1700" b="0" dirty="0">
                <a:solidFill>
                  <a:srgbClr val="000000"/>
                </a:solidFill>
                <a:latin typeface="Andale Mono"/>
                <a:cs typeface="Andale Mono"/>
              </a:rPr>
              <a:t> private static class </a:t>
            </a:r>
            <a:r>
              <a:rPr lang="en-US" sz="1700" b="0" dirty="0" err="1" smtClean="0">
                <a:solidFill>
                  <a:srgbClr val="000000"/>
                </a:solidFill>
                <a:latin typeface="Andale Mono"/>
                <a:cs typeface="Andale Mono"/>
              </a:rPr>
              <a:t>MyReducer</a:t>
            </a:r>
            <a:endParaRPr lang="en-US" sz="1700" b="0" dirty="0" smtClean="0">
              <a:solidFill>
                <a:srgbClr val="000000"/>
              </a:solidFill>
              <a:latin typeface="Andale Mono"/>
              <a:cs typeface="Andale Mono"/>
            </a:endParaRPr>
          </a:p>
          <a:p>
            <a:r>
              <a:rPr lang="en-US" sz="1700" b="0" dirty="0">
                <a:solidFill>
                  <a:srgbClr val="000000"/>
                </a:solidFill>
                <a:latin typeface="Andale Mono"/>
                <a:cs typeface="Andale Mono"/>
              </a:rPr>
              <a:t> </a:t>
            </a:r>
            <a:r>
              <a:rPr lang="en-US" sz="1700" b="0" dirty="0" smtClean="0">
                <a:solidFill>
                  <a:srgbClr val="000000"/>
                </a:solidFill>
                <a:latin typeface="Andale Mono"/>
                <a:cs typeface="Andale Mono"/>
              </a:rPr>
              <a:t>    extends </a:t>
            </a:r>
            <a:r>
              <a:rPr lang="en-US" sz="1700" b="0" dirty="0">
                <a:solidFill>
                  <a:srgbClr val="000000"/>
                </a:solidFill>
                <a:latin typeface="Andale Mono"/>
                <a:cs typeface="Andale Mono"/>
              </a:rPr>
              <a:t>Reducer&lt;Text, </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 Text, </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&gt; {</a:t>
            </a:r>
          </a:p>
          <a:p>
            <a:endParaRPr lang="en-US" sz="1700" b="0" dirty="0">
              <a:solidFill>
                <a:srgbClr val="000000"/>
              </a:solidFill>
              <a:latin typeface="Andale Mono"/>
              <a:cs typeface="Andale Mono"/>
            </a:endParaRPr>
          </a:p>
          <a:p>
            <a:r>
              <a:rPr lang="en-US" sz="1700" b="0" dirty="0" smtClean="0">
                <a:solidFill>
                  <a:srgbClr val="000000"/>
                </a:solidFill>
                <a:latin typeface="Andale Mono"/>
                <a:cs typeface="Andale Mono"/>
              </a:rPr>
              <a:t>    private final static </a:t>
            </a:r>
            <a:r>
              <a:rPr lang="en-US" sz="1700" b="0" dirty="0" err="1" smtClean="0">
                <a:solidFill>
                  <a:srgbClr val="000000"/>
                </a:solidFill>
                <a:latin typeface="Andale Mono"/>
                <a:cs typeface="Andale Mono"/>
              </a:rPr>
              <a:t>IntWritable</a:t>
            </a:r>
            <a:r>
              <a:rPr lang="en-US" sz="1700" b="0" dirty="0" smtClean="0">
                <a:solidFill>
                  <a:srgbClr val="000000"/>
                </a:solidFill>
                <a:latin typeface="Andale Mono"/>
                <a:cs typeface="Andale Mono"/>
              </a:rPr>
              <a:t> SUM = new </a:t>
            </a:r>
            <a:r>
              <a:rPr lang="en-US" sz="1700" b="0" dirty="0" err="1" smtClean="0">
                <a:solidFill>
                  <a:srgbClr val="000000"/>
                </a:solidFill>
                <a:latin typeface="Andale Mono"/>
                <a:cs typeface="Andale Mono"/>
              </a:rPr>
              <a:t>IntWritable</a:t>
            </a:r>
            <a:r>
              <a:rPr lang="en-US" sz="1700" b="0" dirty="0" smtClean="0">
                <a:solidFill>
                  <a:srgbClr val="000000"/>
                </a:solidFill>
                <a:latin typeface="Andale Mono"/>
                <a:cs typeface="Andale Mono"/>
              </a:rPr>
              <a:t>();</a:t>
            </a:r>
          </a:p>
          <a:p>
            <a:endParaRPr lang="en-US" sz="1700" b="0" dirty="0">
              <a:solidFill>
                <a:srgbClr val="000000"/>
              </a:solidFill>
              <a:latin typeface="Andale Mono"/>
              <a:cs typeface="Andale Mono"/>
            </a:endParaRPr>
          </a:p>
          <a:p>
            <a:r>
              <a:rPr lang="en-US" sz="1700" b="0" dirty="0">
                <a:solidFill>
                  <a:srgbClr val="000000"/>
                </a:solidFill>
                <a:latin typeface="Andale Mono"/>
                <a:cs typeface="Andale Mono"/>
              </a:rPr>
              <a:t>    @Override</a:t>
            </a:r>
          </a:p>
          <a:p>
            <a:r>
              <a:rPr lang="en-US" sz="1700" b="0" dirty="0">
                <a:solidFill>
                  <a:srgbClr val="000000"/>
                </a:solidFill>
                <a:latin typeface="Andale Mono"/>
                <a:cs typeface="Andale Mono"/>
              </a:rPr>
              <a:t>    public void reduce(Text key, </a:t>
            </a:r>
            <a:r>
              <a:rPr lang="en-US" sz="1700" b="0" dirty="0" err="1">
                <a:solidFill>
                  <a:srgbClr val="000000"/>
                </a:solidFill>
                <a:latin typeface="Andale Mono"/>
                <a:cs typeface="Andale Mono"/>
              </a:rPr>
              <a:t>Iterable</a:t>
            </a:r>
            <a:r>
              <a:rPr lang="en-US" sz="1700" b="0" dirty="0">
                <a:solidFill>
                  <a:srgbClr val="000000"/>
                </a:solidFill>
                <a:latin typeface="Andale Mono"/>
                <a:cs typeface="Andale Mono"/>
              </a:rPr>
              <a:t>&lt;</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&gt; values</a:t>
            </a:r>
            <a:r>
              <a:rPr lang="en-US" sz="1700" b="0" dirty="0" smtClean="0">
                <a:solidFill>
                  <a:srgbClr val="000000"/>
                </a:solidFill>
                <a:latin typeface="Andale Mono"/>
                <a:cs typeface="Andale Mono"/>
              </a:rPr>
              <a:t>,</a:t>
            </a:r>
          </a:p>
          <a:p>
            <a:r>
              <a:rPr lang="en-US" sz="1700" b="0" dirty="0">
                <a:solidFill>
                  <a:srgbClr val="000000"/>
                </a:solidFill>
                <a:latin typeface="Andale Mono"/>
                <a:cs typeface="Andale Mono"/>
              </a:rPr>
              <a:t> </a:t>
            </a:r>
            <a:r>
              <a:rPr lang="en-US" sz="1700" b="0" dirty="0" smtClean="0">
                <a:solidFill>
                  <a:srgbClr val="000000"/>
                </a:solidFill>
                <a:latin typeface="Andale Mono"/>
                <a:cs typeface="Andale Mono"/>
              </a:rPr>
              <a:t>       Context </a:t>
            </a:r>
            <a:r>
              <a:rPr lang="en-US" sz="1700" b="0" dirty="0">
                <a:solidFill>
                  <a:srgbClr val="000000"/>
                </a:solidFill>
                <a:latin typeface="Andale Mono"/>
                <a:cs typeface="Andale Mono"/>
              </a:rPr>
              <a:t>context</a:t>
            </a:r>
            <a:r>
              <a:rPr lang="en-US" sz="1700" b="0" dirty="0" smtClean="0">
                <a:solidFill>
                  <a:srgbClr val="000000"/>
                </a:solidFill>
                <a:latin typeface="Andale Mono"/>
                <a:cs typeface="Andale Mono"/>
              </a:rPr>
              <a:t>) throws </a:t>
            </a:r>
            <a:r>
              <a:rPr lang="en-US" sz="1700" b="0" dirty="0" err="1">
                <a:solidFill>
                  <a:srgbClr val="000000"/>
                </a:solidFill>
                <a:latin typeface="Andale Mono"/>
                <a:cs typeface="Andale Mono"/>
              </a:rPr>
              <a:t>IOException</a:t>
            </a:r>
            <a:r>
              <a:rPr lang="en-US" sz="1700" b="0" dirty="0">
                <a:solidFill>
                  <a:srgbClr val="000000"/>
                </a:solidFill>
                <a:latin typeface="Andale Mono"/>
                <a:cs typeface="Andale Mono"/>
              </a:rPr>
              <a:t>, </a:t>
            </a:r>
            <a:r>
              <a:rPr lang="en-US" sz="1700" b="0" dirty="0" err="1">
                <a:solidFill>
                  <a:srgbClr val="000000"/>
                </a:solidFill>
                <a:latin typeface="Andale Mono"/>
                <a:cs typeface="Andale Mono"/>
              </a:rPr>
              <a:t>InterruptedException</a:t>
            </a:r>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r>
              <a:rPr lang="en-US" sz="1700" b="0" dirty="0" smtClean="0">
                <a:solidFill>
                  <a:srgbClr val="000000"/>
                </a:solidFill>
                <a:latin typeface="Andale Mono"/>
                <a:cs typeface="Andale Mono"/>
              </a:rPr>
              <a:t>Iterator</a:t>
            </a:r>
            <a:r>
              <a:rPr lang="en-US" sz="1700" b="0" dirty="0">
                <a:solidFill>
                  <a:srgbClr val="000000"/>
                </a:solidFill>
                <a:latin typeface="Andale Mono"/>
                <a:cs typeface="Andale Mono"/>
              </a:rPr>
              <a:t>&lt;</a:t>
            </a:r>
            <a:r>
              <a:rPr lang="en-US" sz="1700" b="0" dirty="0" err="1">
                <a:solidFill>
                  <a:srgbClr val="000000"/>
                </a:solidFill>
                <a:latin typeface="Andale Mono"/>
                <a:cs typeface="Andale Mono"/>
              </a:rPr>
              <a:t>IntWritable</a:t>
            </a:r>
            <a:r>
              <a:rPr lang="en-US" sz="1700" b="0" dirty="0">
                <a:solidFill>
                  <a:srgbClr val="000000"/>
                </a:solidFill>
                <a:latin typeface="Andale Mono"/>
                <a:cs typeface="Andale Mono"/>
              </a:rPr>
              <a:t>&gt; </a:t>
            </a:r>
            <a:r>
              <a:rPr lang="en-US" sz="1700" b="0" dirty="0" err="1">
                <a:solidFill>
                  <a:srgbClr val="000000"/>
                </a:solidFill>
                <a:latin typeface="Andale Mono"/>
                <a:cs typeface="Andale Mono"/>
              </a:rPr>
              <a:t>iter</a:t>
            </a:r>
            <a:r>
              <a:rPr lang="en-US" sz="1700" b="0" dirty="0">
                <a:solidFill>
                  <a:srgbClr val="000000"/>
                </a:solidFill>
                <a:latin typeface="Andale Mono"/>
                <a:cs typeface="Andale Mono"/>
              </a:rPr>
              <a:t> = </a:t>
            </a:r>
            <a:r>
              <a:rPr lang="en-US" sz="1700" b="0" dirty="0" err="1">
                <a:solidFill>
                  <a:srgbClr val="000000"/>
                </a:solidFill>
                <a:latin typeface="Andale Mono"/>
                <a:cs typeface="Andale Mono"/>
              </a:rPr>
              <a:t>values.iterator</a:t>
            </a:r>
            <a:r>
              <a:rPr lang="en-US" sz="1700" b="0" dirty="0">
                <a:solidFill>
                  <a:srgbClr val="000000"/>
                </a:solidFill>
                <a:latin typeface="Andale Mono"/>
                <a:cs typeface="Andale Mono"/>
              </a:rPr>
              <a:t>();</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int</a:t>
            </a:r>
            <a:r>
              <a:rPr lang="en-US" sz="1700" b="0" dirty="0">
                <a:solidFill>
                  <a:srgbClr val="000000"/>
                </a:solidFill>
                <a:latin typeface="Andale Mono"/>
                <a:cs typeface="Andale Mono"/>
              </a:rPr>
              <a:t> sum = 0;</a:t>
            </a:r>
          </a:p>
          <a:p>
            <a:r>
              <a:rPr lang="en-US" sz="1700" b="0" dirty="0">
                <a:solidFill>
                  <a:srgbClr val="000000"/>
                </a:solidFill>
                <a:latin typeface="Andale Mono"/>
                <a:cs typeface="Andale Mono"/>
              </a:rPr>
              <a:t>      while (</a:t>
            </a:r>
            <a:r>
              <a:rPr lang="en-US" sz="1700" b="0" dirty="0" err="1">
                <a:solidFill>
                  <a:srgbClr val="000000"/>
                </a:solidFill>
                <a:latin typeface="Andale Mono"/>
                <a:cs typeface="Andale Mono"/>
              </a:rPr>
              <a:t>iter.hasNext</a:t>
            </a:r>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sum += </a:t>
            </a:r>
            <a:r>
              <a:rPr lang="en-US" sz="1700" b="0" dirty="0" err="1">
                <a:solidFill>
                  <a:srgbClr val="000000"/>
                </a:solidFill>
                <a:latin typeface="Andale Mono"/>
                <a:cs typeface="Andale Mono"/>
              </a:rPr>
              <a:t>iter.next</a:t>
            </a:r>
            <a:r>
              <a:rPr lang="en-US" sz="1700" b="0" dirty="0">
                <a:solidFill>
                  <a:srgbClr val="000000"/>
                </a:solidFill>
                <a:latin typeface="Andale Mono"/>
                <a:cs typeface="Andale Mono"/>
              </a:rPr>
              <a:t>().get();</a:t>
            </a:r>
          </a:p>
          <a:p>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SUM.set</a:t>
            </a:r>
            <a:r>
              <a:rPr lang="en-US" sz="1700" b="0" dirty="0">
                <a:solidFill>
                  <a:srgbClr val="000000"/>
                </a:solidFill>
                <a:latin typeface="Andale Mono"/>
                <a:cs typeface="Andale Mono"/>
              </a:rPr>
              <a:t>(sum);</a:t>
            </a:r>
          </a:p>
          <a:p>
            <a:r>
              <a:rPr lang="en-US" sz="1700" b="0" dirty="0">
                <a:solidFill>
                  <a:srgbClr val="000000"/>
                </a:solidFill>
                <a:latin typeface="Andale Mono"/>
                <a:cs typeface="Andale Mono"/>
              </a:rPr>
              <a:t>      </a:t>
            </a:r>
            <a:r>
              <a:rPr lang="en-US" sz="1700" b="0" dirty="0" err="1">
                <a:solidFill>
                  <a:srgbClr val="000000"/>
                </a:solidFill>
                <a:latin typeface="Andale Mono"/>
                <a:cs typeface="Andale Mono"/>
              </a:rPr>
              <a:t>context.write</a:t>
            </a:r>
            <a:r>
              <a:rPr lang="en-US" sz="1700" b="0" dirty="0">
                <a:solidFill>
                  <a:srgbClr val="000000"/>
                </a:solidFill>
                <a:latin typeface="Andale Mono"/>
                <a:cs typeface="Andale Mono"/>
              </a:rPr>
              <a:t>(key, SUM);</a:t>
            </a:r>
          </a:p>
          <a:p>
            <a:r>
              <a:rPr lang="en-US" sz="1700" b="0" dirty="0">
                <a:solidFill>
                  <a:srgbClr val="000000"/>
                </a:solidFill>
                <a:latin typeface="Andale Mono"/>
                <a:cs typeface="Andale Mono"/>
              </a:rPr>
              <a:t>    }</a:t>
            </a:r>
          </a:p>
          <a:p>
            <a:r>
              <a:rPr lang="en-US" sz="1700" b="0" dirty="0">
                <a:solidFill>
                  <a:srgbClr val="000000"/>
                </a:solidFill>
                <a:latin typeface="Andale Mono"/>
                <a:cs typeface="Andale Mono"/>
              </a:rPr>
              <a:t>  }</a:t>
            </a:r>
            <a:endParaRPr lang="en-US" sz="1700" b="0" dirty="0">
              <a:solidFill>
                <a:srgbClr val="000000"/>
              </a:solidFill>
              <a:latin typeface="Andale Mono"/>
              <a:cs typeface="Andale Mono"/>
            </a:endParaRPr>
          </a:p>
        </p:txBody>
      </p:sp>
    </p:spTree>
    <p:extLst>
      <p:ext uri="{BB962C8B-B14F-4D97-AF65-F5344CB8AC3E}">
        <p14:creationId xmlns:p14="http://schemas.microsoft.com/office/powerpoint/2010/main" val="30611577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a:t>
            </a:r>
            <a:r>
              <a:rPr lang="en-US" dirty="0" err="1" smtClean="0"/>
              <a:t>Gotchas</a:t>
            </a:r>
            <a:endParaRPr lang="en-US" dirty="0"/>
          </a:p>
        </p:txBody>
      </p:sp>
      <p:sp>
        <p:nvSpPr>
          <p:cNvPr id="3" name="Content Placeholder 2"/>
          <p:cNvSpPr>
            <a:spLocks noGrp="1"/>
          </p:cNvSpPr>
          <p:nvPr>
            <p:ph idx="1"/>
          </p:nvPr>
        </p:nvSpPr>
        <p:spPr/>
        <p:txBody>
          <a:bodyPr/>
          <a:lstStyle/>
          <a:p>
            <a:r>
              <a:rPr lang="en-US" dirty="0" smtClean="0"/>
              <a:t>Avoid object creation </a:t>
            </a:r>
            <a:r>
              <a:rPr lang="en-US" dirty="0" smtClean="0"/>
              <a:t>if possible</a:t>
            </a:r>
            <a:endParaRPr lang="en-US" dirty="0" smtClean="0"/>
          </a:p>
          <a:p>
            <a:pPr lvl="1"/>
            <a:r>
              <a:rPr lang="en-US" dirty="0" smtClean="0"/>
              <a:t>Reuse Writable objects, change the payload</a:t>
            </a:r>
          </a:p>
          <a:p>
            <a:r>
              <a:rPr lang="en-US" dirty="0" smtClean="0"/>
              <a:t>Execution framework reuses value object in reducer</a:t>
            </a:r>
          </a:p>
          <a:p>
            <a:r>
              <a:rPr lang="en-US" dirty="0" smtClean="0"/>
              <a:t>Passing parameters via class statics</a:t>
            </a:r>
          </a:p>
          <a:p>
            <a:endParaRPr lang="en-US" dirty="0"/>
          </a:p>
        </p:txBody>
      </p:sp>
    </p:spTree>
    <p:extLst>
      <p:ext uri="{BB962C8B-B14F-4D97-AF65-F5344CB8AC3E}">
        <p14:creationId xmlns:p14="http://schemas.microsoft.com/office/powerpoint/2010/main" val="6837230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Getting Data to Mappers and Reducers</a:t>
            </a:r>
            <a:endParaRPr lang="en-US" dirty="0"/>
          </a:p>
        </p:txBody>
      </p:sp>
      <p:sp>
        <p:nvSpPr>
          <p:cNvPr id="3" name="Content Placeholder 2"/>
          <p:cNvSpPr>
            <a:spLocks noGrp="1"/>
          </p:cNvSpPr>
          <p:nvPr>
            <p:ph idx="1"/>
          </p:nvPr>
        </p:nvSpPr>
        <p:spPr/>
        <p:txBody>
          <a:bodyPr/>
          <a:lstStyle/>
          <a:p>
            <a:r>
              <a:rPr lang="en-US" dirty="0" smtClean="0"/>
              <a:t>Configuration parameters</a:t>
            </a:r>
          </a:p>
          <a:p>
            <a:pPr lvl="1"/>
            <a:r>
              <a:rPr lang="en-US" dirty="0" smtClean="0"/>
              <a:t>Directly in the Job object for parameters</a:t>
            </a:r>
          </a:p>
          <a:p>
            <a:r>
              <a:rPr lang="en-US" dirty="0" smtClean="0"/>
              <a:t>“Side data”</a:t>
            </a:r>
          </a:p>
          <a:p>
            <a:pPr lvl="1"/>
            <a:r>
              <a:rPr lang="en-US" dirty="0" err="1" smtClean="0"/>
              <a:t>DistributedCache</a:t>
            </a:r>
            <a:endParaRPr lang="en-US" dirty="0" smtClean="0"/>
          </a:p>
          <a:p>
            <a:pPr lvl="1"/>
            <a:r>
              <a:rPr lang="en-US" dirty="0" smtClean="0"/>
              <a:t>Mappers/reducers read from HDFS in setup method</a:t>
            </a:r>
          </a:p>
          <a:p>
            <a:endParaRPr lang="en-US" dirty="0" smtClean="0"/>
          </a:p>
          <a:p>
            <a:endParaRPr lang="en-US" dirty="0"/>
          </a:p>
        </p:txBody>
      </p:sp>
    </p:spTree>
    <p:extLst>
      <p:ext uri="{BB962C8B-B14F-4D97-AF65-F5344CB8AC3E}">
        <p14:creationId xmlns:p14="http://schemas.microsoft.com/office/powerpoint/2010/main" val="40725005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smtClean="0"/>
              <a:t>Complex Data Types in Hadoop</a:t>
            </a:r>
          </a:p>
        </p:txBody>
      </p:sp>
      <p:sp>
        <p:nvSpPr>
          <p:cNvPr id="17411" name="Content Placeholder 2"/>
          <p:cNvSpPr>
            <a:spLocks noGrp="1"/>
          </p:cNvSpPr>
          <p:nvPr>
            <p:ph idx="1"/>
          </p:nvPr>
        </p:nvSpPr>
        <p:spPr/>
        <p:txBody>
          <a:bodyPr/>
          <a:lstStyle/>
          <a:p>
            <a:r>
              <a:rPr lang="en-US" dirty="0" smtClean="0">
                <a:solidFill>
                  <a:schemeClr val="bg2"/>
                </a:solidFill>
              </a:rPr>
              <a:t>How do you implement complex data types?</a:t>
            </a:r>
          </a:p>
          <a:p>
            <a:r>
              <a:rPr lang="en-US" dirty="0" smtClean="0">
                <a:solidFill>
                  <a:schemeClr val="bg2"/>
                </a:solidFill>
              </a:rPr>
              <a:t>The easiest way:</a:t>
            </a:r>
          </a:p>
          <a:p>
            <a:pPr lvl="1"/>
            <a:r>
              <a:rPr lang="en-US" dirty="0" smtClean="0">
                <a:solidFill>
                  <a:schemeClr val="bg2"/>
                </a:solidFill>
              </a:rPr>
              <a:t>Encoded it as Text, e.g., (a, b) = “a:b”</a:t>
            </a:r>
          </a:p>
          <a:p>
            <a:pPr lvl="1"/>
            <a:r>
              <a:rPr lang="en-US" dirty="0" smtClean="0">
                <a:solidFill>
                  <a:schemeClr val="bg2"/>
                </a:solidFill>
              </a:rPr>
              <a:t>Use regular expressions to parse and extract data</a:t>
            </a:r>
          </a:p>
          <a:p>
            <a:pPr lvl="1"/>
            <a:r>
              <a:rPr lang="en-US" dirty="0" smtClean="0">
                <a:solidFill>
                  <a:schemeClr val="bg2"/>
                </a:solidFill>
              </a:rPr>
              <a:t>Works, but pretty hack-</a:t>
            </a:r>
            <a:r>
              <a:rPr lang="en-US" dirty="0" err="1" smtClean="0">
                <a:solidFill>
                  <a:schemeClr val="bg2"/>
                </a:solidFill>
              </a:rPr>
              <a:t>ish</a:t>
            </a:r>
            <a:endParaRPr lang="en-US" dirty="0" smtClean="0">
              <a:solidFill>
                <a:schemeClr val="bg2"/>
              </a:solidFill>
            </a:endParaRPr>
          </a:p>
          <a:p>
            <a:r>
              <a:rPr lang="en-US" dirty="0" smtClean="0">
                <a:solidFill>
                  <a:schemeClr val="bg2"/>
                </a:solidFill>
              </a:rPr>
              <a:t>The hard way:</a:t>
            </a:r>
          </a:p>
          <a:p>
            <a:pPr lvl="1"/>
            <a:r>
              <a:rPr lang="en-US" dirty="0" smtClean="0">
                <a:solidFill>
                  <a:schemeClr val="bg2"/>
                </a:solidFill>
              </a:rPr>
              <a:t>Define a custom implementation of Writable(</a:t>
            </a:r>
            <a:r>
              <a:rPr lang="en-US" dirty="0" err="1" smtClean="0">
                <a:solidFill>
                  <a:schemeClr val="bg2"/>
                </a:solidFill>
              </a:rPr>
              <a:t>Comprable</a:t>
            </a:r>
            <a:r>
              <a:rPr lang="en-US" dirty="0" smtClean="0">
                <a:solidFill>
                  <a:schemeClr val="bg2"/>
                </a:solidFill>
              </a:rPr>
              <a:t>)</a:t>
            </a:r>
          </a:p>
          <a:p>
            <a:pPr lvl="1"/>
            <a:r>
              <a:rPr lang="en-US" dirty="0" smtClean="0">
                <a:solidFill>
                  <a:schemeClr val="bg2"/>
                </a:solidFill>
              </a:rPr>
              <a:t>Must implement: </a:t>
            </a:r>
            <a:r>
              <a:rPr lang="en-US" dirty="0" err="1" smtClean="0">
                <a:solidFill>
                  <a:schemeClr val="bg2"/>
                </a:solidFill>
              </a:rPr>
              <a:t>readFields</a:t>
            </a:r>
            <a:r>
              <a:rPr lang="en-US" dirty="0" smtClean="0">
                <a:solidFill>
                  <a:schemeClr val="bg2"/>
                </a:solidFill>
              </a:rPr>
              <a:t>, write, (</a:t>
            </a:r>
            <a:r>
              <a:rPr lang="en-US" dirty="0" err="1" smtClean="0">
                <a:solidFill>
                  <a:schemeClr val="bg2"/>
                </a:solidFill>
              </a:rPr>
              <a:t>compareTo</a:t>
            </a:r>
            <a:r>
              <a:rPr lang="en-US" dirty="0" smtClean="0">
                <a:solidFill>
                  <a:schemeClr val="bg2"/>
                </a:solidFill>
              </a:rPr>
              <a:t>)</a:t>
            </a:r>
          </a:p>
          <a:p>
            <a:pPr lvl="1"/>
            <a:r>
              <a:rPr lang="en-US" dirty="0" smtClean="0">
                <a:solidFill>
                  <a:schemeClr val="bg2"/>
                </a:solidFill>
              </a:rPr>
              <a:t>Computationally efficient, but slow for rapid prototyping</a:t>
            </a:r>
          </a:p>
          <a:p>
            <a:pPr lvl="1"/>
            <a:r>
              <a:rPr lang="en-US" dirty="0" smtClean="0">
                <a:solidFill>
                  <a:schemeClr val="bg2"/>
                </a:solidFill>
              </a:rPr>
              <a:t>Implement </a:t>
            </a:r>
            <a:r>
              <a:rPr lang="en-US" dirty="0" err="1" smtClean="0">
                <a:solidFill>
                  <a:schemeClr val="bg2"/>
                </a:solidFill>
              </a:rPr>
              <a:t>WritableComparator</a:t>
            </a:r>
            <a:r>
              <a:rPr lang="en-US" dirty="0" smtClean="0">
                <a:solidFill>
                  <a:schemeClr val="bg2"/>
                </a:solidFill>
              </a:rPr>
              <a:t> hook for performance</a:t>
            </a:r>
          </a:p>
          <a:p>
            <a:r>
              <a:rPr lang="en-US" dirty="0" smtClean="0">
                <a:solidFill>
                  <a:schemeClr val="bg2"/>
                </a:solidFill>
              </a:rPr>
              <a:t>Somewhere in the middle:</a:t>
            </a:r>
          </a:p>
          <a:p>
            <a:pPr lvl="1"/>
            <a:r>
              <a:rPr lang="en-US" dirty="0" smtClean="0">
                <a:solidFill>
                  <a:schemeClr val="bg2"/>
                </a:solidFill>
              </a:rPr>
              <a:t>Cloud</a:t>
            </a:r>
            <a:r>
              <a:rPr lang="en-US" baseline="30000" dirty="0" smtClean="0">
                <a:solidFill>
                  <a:schemeClr val="bg2"/>
                </a:solidFill>
              </a:rPr>
              <a:t>9</a:t>
            </a:r>
            <a:r>
              <a:rPr lang="en-US" dirty="0" smtClean="0">
                <a:solidFill>
                  <a:schemeClr val="bg2"/>
                </a:solidFill>
              </a:rPr>
              <a:t> </a:t>
            </a:r>
            <a:r>
              <a:rPr lang="en-US" dirty="0">
                <a:solidFill>
                  <a:schemeClr val="bg2"/>
                </a:solidFill>
              </a:rPr>
              <a:t>(via </a:t>
            </a:r>
            <a:r>
              <a:rPr lang="en-US" dirty="0" err="1" smtClean="0">
                <a:solidFill>
                  <a:schemeClr val="bg2"/>
                </a:solidFill>
              </a:rPr>
              <a:t>lin.tl</a:t>
            </a:r>
            <a:r>
              <a:rPr lang="en-US" dirty="0" smtClean="0">
                <a:solidFill>
                  <a:schemeClr val="bg2"/>
                </a:solidFill>
              </a:rPr>
              <a:t>) offers </a:t>
            </a:r>
            <a:r>
              <a:rPr lang="en-US" dirty="0" smtClean="0">
                <a:solidFill>
                  <a:schemeClr val="bg2"/>
                </a:solidFill>
              </a:rPr>
              <a:t>JSON support and lots of useful Hadoop types</a:t>
            </a:r>
          </a:p>
          <a:p>
            <a:pPr lvl="1"/>
            <a:r>
              <a:rPr lang="en-US" dirty="0" smtClean="0">
                <a:solidFill>
                  <a:schemeClr val="bg2"/>
                </a:solidFill>
              </a:rPr>
              <a:t>Quick tour…</a:t>
            </a:r>
          </a:p>
        </p:txBody>
      </p:sp>
    </p:spTree>
    <p:extLst>
      <p:ext uri="{BB962C8B-B14F-4D97-AF65-F5344CB8AC3E}">
        <p14:creationId xmlns:p14="http://schemas.microsoft.com/office/powerpoint/2010/main" val="42735044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4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11">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41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411">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7411">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411">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411">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411">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411">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411">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7411">
                                            <p:txEl>
                                              <p:pRg st="11" end="11"/>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7411">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11"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Basic Cluster Components*</a:t>
            </a:r>
            <a:endParaRPr lang="en-US" dirty="0"/>
          </a:p>
        </p:txBody>
      </p:sp>
      <p:sp>
        <p:nvSpPr>
          <p:cNvPr id="3" name="Content Placeholder 2"/>
          <p:cNvSpPr>
            <a:spLocks noGrp="1"/>
          </p:cNvSpPr>
          <p:nvPr>
            <p:ph idx="1"/>
          </p:nvPr>
        </p:nvSpPr>
        <p:spPr/>
        <p:txBody>
          <a:bodyPr/>
          <a:lstStyle/>
          <a:p>
            <a:r>
              <a:rPr lang="en-US" dirty="0" smtClean="0"/>
              <a:t>One of each:</a:t>
            </a:r>
          </a:p>
          <a:p>
            <a:pPr lvl="1"/>
            <a:r>
              <a:rPr lang="en-US" dirty="0" err="1" smtClean="0"/>
              <a:t>Namenode</a:t>
            </a:r>
            <a:r>
              <a:rPr lang="en-US" dirty="0" smtClean="0"/>
              <a:t> (NN): master node for HDFS</a:t>
            </a:r>
          </a:p>
          <a:p>
            <a:pPr lvl="1"/>
            <a:r>
              <a:rPr lang="en-US" dirty="0" err="1" smtClean="0"/>
              <a:t>Jobtracker</a:t>
            </a:r>
            <a:r>
              <a:rPr lang="en-US" dirty="0" smtClean="0"/>
              <a:t> (JT): master node for job submission</a:t>
            </a:r>
          </a:p>
          <a:p>
            <a:r>
              <a:rPr lang="en-US" dirty="0" smtClean="0"/>
              <a:t>Set of each per slave machine:</a:t>
            </a:r>
          </a:p>
          <a:p>
            <a:pPr lvl="1"/>
            <a:r>
              <a:rPr lang="en-US" dirty="0" err="1" smtClean="0"/>
              <a:t>Tasktracker</a:t>
            </a:r>
            <a:r>
              <a:rPr lang="en-US" dirty="0" smtClean="0"/>
              <a:t> (TT): contains multiple task slots</a:t>
            </a:r>
          </a:p>
          <a:p>
            <a:pPr lvl="1"/>
            <a:r>
              <a:rPr lang="en-US" dirty="0" err="1" smtClean="0"/>
              <a:t>Datanode</a:t>
            </a:r>
            <a:r>
              <a:rPr lang="en-US" dirty="0" smtClean="0"/>
              <a:t> (DN): serves HDFS data blocks</a:t>
            </a:r>
            <a:endParaRPr lang="en-US" dirty="0"/>
          </a:p>
        </p:txBody>
      </p:sp>
      <p:sp>
        <p:nvSpPr>
          <p:cNvPr id="4" name="TextBox 3"/>
          <p:cNvSpPr txBox="1">
            <a:spLocks noChangeArrowheads="1"/>
          </p:cNvSpPr>
          <p:nvPr/>
        </p:nvSpPr>
        <p:spPr bwMode="auto">
          <a:xfrm>
            <a:off x="5298862" y="6400800"/>
            <a:ext cx="3692738" cy="338554"/>
          </a:xfrm>
          <a:prstGeom prst="rect">
            <a:avLst/>
          </a:prstGeom>
          <a:noFill/>
          <a:ln w="9525">
            <a:noFill/>
            <a:miter lim="800000"/>
            <a:headEnd/>
            <a:tailEnd/>
          </a:ln>
        </p:spPr>
        <p:txBody>
          <a:bodyPr wrap="none">
            <a:spAutoFit/>
          </a:bodyPr>
          <a:lstStyle/>
          <a:p>
            <a:r>
              <a:rPr lang="en-US" b="0" dirty="0" smtClean="0">
                <a:solidFill>
                  <a:schemeClr val="bg1"/>
                </a:solidFill>
                <a:latin typeface="Gill Sans"/>
                <a:cs typeface="Gill Sans"/>
              </a:rPr>
              <a:t>* Not quite… leaving aside YARN for now</a:t>
            </a:r>
            <a:endParaRPr lang="en-US" sz="1050" b="0" dirty="0">
              <a:solidFill>
                <a:schemeClr val="bg1"/>
              </a:solidFill>
              <a:latin typeface="Gill Sans"/>
              <a:cs typeface="Gill Sans"/>
            </a:endParaRPr>
          </a:p>
        </p:txBody>
      </p:sp>
    </p:spTree>
    <p:extLst>
      <p:ext uri="{BB962C8B-B14F-4D97-AF65-F5344CB8AC3E}">
        <p14:creationId xmlns:p14="http://schemas.microsoft.com/office/powerpoint/2010/main" val="174650304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Putting everything together…</a:t>
            </a:r>
            <a:endParaRPr lang="en-US" dirty="0"/>
          </a:p>
        </p:txBody>
      </p:sp>
      <p:sp>
        <p:nvSpPr>
          <p:cNvPr id="57" name="Rectangle 6"/>
          <p:cNvSpPr>
            <a:spLocks noChangeArrowheads="1"/>
          </p:cNvSpPr>
          <p:nvPr/>
        </p:nvSpPr>
        <p:spPr bwMode="auto">
          <a:xfrm>
            <a:off x="4724400" y="1981200"/>
            <a:ext cx="1981200" cy="9144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58" name="Rectangle 35"/>
          <p:cNvSpPr>
            <a:spLocks noChangeArrowheads="1"/>
          </p:cNvSpPr>
          <p:nvPr/>
        </p:nvSpPr>
        <p:spPr bwMode="auto">
          <a:xfrm>
            <a:off x="4724400" y="2286000"/>
            <a:ext cx="1981200" cy="6096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59" name="Rectangle 6"/>
          <p:cNvSpPr>
            <a:spLocks noChangeArrowheads="1"/>
          </p:cNvSpPr>
          <p:nvPr/>
        </p:nvSpPr>
        <p:spPr bwMode="auto">
          <a:xfrm>
            <a:off x="2590800" y="1981200"/>
            <a:ext cx="1981200" cy="9144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0" name="Rectangle 6"/>
          <p:cNvSpPr>
            <a:spLocks noChangeArrowheads="1"/>
          </p:cNvSpPr>
          <p:nvPr/>
        </p:nvSpPr>
        <p:spPr bwMode="auto">
          <a:xfrm>
            <a:off x="36576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1" name="Rectangle 6"/>
          <p:cNvSpPr>
            <a:spLocks noChangeArrowheads="1"/>
          </p:cNvSpPr>
          <p:nvPr/>
        </p:nvSpPr>
        <p:spPr bwMode="auto">
          <a:xfrm>
            <a:off x="57150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62" name="Rectangle 6"/>
          <p:cNvSpPr>
            <a:spLocks noChangeArrowheads="1"/>
          </p:cNvSpPr>
          <p:nvPr/>
        </p:nvSpPr>
        <p:spPr bwMode="auto">
          <a:xfrm>
            <a:off x="1600200" y="3352800"/>
            <a:ext cx="1981200" cy="1600200"/>
          </a:xfrm>
          <a:prstGeom prst="rect">
            <a:avLst/>
          </a:prstGeom>
          <a:solidFill>
            <a:sysClr val="window" lastClr="FFFFFF"/>
          </a:soli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63" name="Straight Arrow Connector 53"/>
          <p:cNvCxnSpPr>
            <a:cxnSpLocks noChangeShapeType="1"/>
            <a:stCxn id="107" idx="2"/>
            <a:endCxn id="70" idx="0"/>
          </p:cNvCxnSpPr>
          <p:nvPr/>
        </p:nvCxnSpPr>
        <p:spPr bwMode="auto">
          <a:xfrm rot="5400000">
            <a:off x="2514600" y="2819400"/>
            <a:ext cx="1143000" cy="9906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4" name="Straight Arrow Connector 53"/>
          <p:cNvCxnSpPr>
            <a:cxnSpLocks noChangeShapeType="1"/>
            <a:stCxn id="107" idx="2"/>
            <a:endCxn id="82" idx="0"/>
          </p:cNvCxnSpPr>
          <p:nvPr/>
        </p:nvCxnSpPr>
        <p:spPr bwMode="auto">
          <a:xfrm rot="16200000" flipH="1">
            <a:off x="3543300" y="2781300"/>
            <a:ext cx="1143000" cy="10668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5" name="Straight Arrow Connector 53"/>
          <p:cNvCxnSpPr>
            <a:cxnSpLocks noChangeShapeType="1"/>
            <a:stCxn id="107" idx="2"/>
            <a:endCxn id="94" idx="0"/>
          </p:cNvCxnSpPr>
          <p:nvPr/>
        </p:nvCxnSpPr>
        <p:spPr bwMode="auto">
          <a:xfrm rot="16200000" flipH="1">
            <a:off x="4572000" y="1752600"/>
            <a:ext cx="1143000" cy="3124200"/>
          </a:xfrm>
          <a:prstGeom prst="straightConnector1">
            <a:avLst/>
          </a:prstGeom>
          <a:noFill/>
          <a:ln w="25400" cap="flat" cmpd="sng" algn="ctr">
            <a:solidFill>
              <a:sysClr val="windowText" lastClr="000000"/>
            </a:solidFill>
            <a:prstDash val="solid"/>
            <a:headEnd/>
            <a:tailEnd type="none" w="med" len="med"/>
          </a:ln>
          <a:effectLst>
            <a:outerShdw blurRad="40000" dist="20000" dir="5400000" rotWithShape="0">
              <a:srgbClr val="000000">
                <a:alpha val="38000"/>
              </a:srgbClr>
            </a:outerShdw>
          </a:effectLst>
        </p:spPr>
      </p:cxnSp>
      <p:cxnSp>
        <p:nvCxnSpPr>
          <p:cNvPr id="66" name="Straight Arrow Connector 53"/>
          <p:cNvCxnSpPr>
            <a:cxnSpLocks noChangeShapeType="1"/>
            <a:stCxn id="109" idx="2"/>
            <a:endCxn id="79" idx="0"/>
          </p:cNvCxnSpPr>
          <p:nvPr/>
        </p:nvCxnSpPr>
        <p:spPr bwMode="auto">
          <a:xfrm rot="5400000">
            <a:off x="3771900" y="1562100"/>
            <a:ext cx="762000" cy="31242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67" name="Straight Arrow Connector 53"/>
          <p:cNvCxnSpPr>
            <a:cxnSpLocks noChangeShapeType="1"/>
            <a:stCxn id="109" idx="2"/>
            <a:endCxn id="91" idx="0"/>
          </p:cNvCxnSpPr>
          <p:nvPr/>
        </p:nvCxnSpPr>
        <p:spPr bwMode="auto">
          <a:xfrm rot="5400000">
            <a:off x="4800600" y="2590800"/>
            <a:ext cx="762000" cy="10668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cxnSp>
        <p:nvCxnSpPr>
          <p:cNvPr id="68" name="Straight Arrow Connector 53"/>
          <p:cNvCxnSpPr>
            <a:cxnSpLocks noChangeShapeType="1"/>
            <a:stCxn id="109" idx="2"/>
            <a:endCxn id="103" idx="0"/>
          </p:cNvCxnSpPr>
          <p:nvPr/>
        </p:nvCxnSpPr>
        <p:spPr bwMode="auto">
          <a:xfrm rot="16200000" flipH="1">
            <a:off x="5829300" y="2628900"/>
            <a:ext cx="762000" cy="990600"/>
          </a:xfrm>
          <a:prstGeom prst="straightConnector1">
            <a:avLst/>
          </a:prstGeom>
          <a:noFill/>
          <a:ln w="25400" cap="flat" cmpd="sng" algn="ctr">
            <a:solidFill>
              <a:sysClr val="windowText" lastClr="000000"/>
            </a:solidFill>
            <a:prstDash val="sysDash"/>
            <a:headEnd/>
            <a:tailEnd type="none" w="med" len="med"/>
          </a:ln>
          <a:effectLst>
            <a:outerShdw blurRad="40000" dist="20000" dir="5400000" rotWithShape="0">
              <a:srgbClr val="000000">
                <a:alpha val="38000"/>
              </a:srgbClr>
            </a:outerShdw>
          </a:effectLst>
        </p:spPr>
      </p:cxnSp>
      <p:sp>
        <p:nvSpPr>
          <p:cNvPr id="69" name="Rectangle 6"/>
          <p:cNvSpPr>
            <a:spLocks noChangeArrowheads="1"/>
          </p:cNvSpPr>
          <p:nvPr/>
        </p:nvSpPr>
        <p:spPr bwMode="auto">
          <a:xfrm>
            <a:off x="17526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0" name="Rectangle 4"/>
          <p:cNvSpPr>
            <a:spLocks noChangeArrowheads="1"/>
          </p:cNvSpPr>
          <p:nvPr/>
        </p:nvSpPr>
        <p:spPr bwMode="auto">
          <a:xfrm>
            <a:off x="17526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71" name="Rectangle 35"/>
          <p:cNvSpPr>
            <a:spLocks noChangeArrowheads="1"/>
          </p:cNvSpPr>
          <p:nvPr/>
        </p:nvSpPr>
        <p:spPr bwMode="auto">
          <a:xfrm>
            <a:off x="17526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72" name="Flowchart: Magnetic Disk 36"/>
          <p:cNvSpPr>
            <a:spLocks noChangeArrowheads="1"/>
          </p:cNvSpPr>
          <p:nvPr/>
        </p:nvSpPr>
        <p:spPr bwMode="auto">
          <a:xfrm>
            <a:off x="20229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73" name="Flowchart: Magnetic Disk 37"/>
          <p:cNvSpPr>
            <a:spLocks noChangeArrowheads="1"/>
          </p:cNvSpPr>
          <p:nvPr/>
        </p:nvSpPr>
        <p:spPr bwMode="auto">
          <a:xfrm>
            <a:off x="25563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74" name="Straight Connector 38"/>
          <p:cNvCxnSpPr>
            <a:cxnSpLocks noChangeShapeType="1"/>
          </p:cNvCxnSpPr>
          <p:nvPr/>
        </p:nvCxnSpPr>
        <p:spPr bwMode="auto">
          <a:xfrm rot="5400000">
            <a:off x="1756203" y="4610101"/>
            <a:ext cx="228600" cy="3175"/>
          </a:xfrm>
          <a:prstGeom prst="line">
            <a:avLst/>
          </a:prstGeom>
          <a:noFill/>
          <a:ln w="9525" algn="ctr">
            <a:solidFill>
              <a:sysClr val="windowText" lastClr="000000"/>
            </a:solidFill>
            <a:round/>
            <a:headEnd/>
            <a:tailEnd/>
          </a:ln>
        </p:spPr>
      </p:cxnSp>
      <p:cxnSp>
        <p:nvCxnSpPr>
          <p:cNvPr id="75" name="Straight Connector 39"/>
          <p:cNvCxnSpPr>
            <a:cxnSpLocks noChangeShapeType="1"/>
            <a:endCxn id="72" idx="2"/>
          </p:cNvCxnSpPr>
          <p:nvPr/>
        </p:nvCxnSpPr>
        <p:spPr bwMode="auto">
          <a:xfrm>
            <a:off x="1870502" y="4724401"/>
            <a:ext cx="152400" cy="1588"/>
          </a:xfrm>
          <a:prstGeom prst="line">
            <a:avLst/>
          </a:prstGeom>
          <a:noFill/>
          <a:ln w="9525" algn="ctr">
            <a:solidFill>
              <a:sysClr val="windowText" lastClr="000000"/>
            </a:solidFill>
            <a:round/>
            <a:headEnd/>
            <a:tailEnd/>
          </a:ln>
        </p:spPr>
      </p:cxnSp>
      <p:cxnSp>
        <p:nvCxnSpPr>
          <p:cNvPr id="76" name="Straight Connector 40"/>
          <p:cNvCxnSpPr>
            <a:cxnSpLocks noChangeShapeType="1"/>
          </p:cNvCxnSpPr>
          <p:nvPr/>
        </p:nvCxnSpPr>
        <p:spPr bwMode="auto">
          <a:xfrm rot="5400000">
            <a:off x="2289603" y="4608513"/>
            <a:ext cx="228600" cy="3175"/>
          </a:xfrm>
          <a:prstGeom prst="line">
            <a:avLst/>
          </a:prstGeom>
          <a:noFill/>
          <a:ln w="9525" algn="ctr">
            <a:solidFill>
              <a:sysClr val="windowText" lastClr="000000"/>
            </a:solidFill>
            <a:round/>
            <a:headEnd/>
            <a:tailEnd/>
          </a:ln>
        </p:spPr>
      </p:cxnSp>
      <p:cxnSp>
        <p:nvCxnSpPr>
          <p:cNvPr id="77" name="Straight Connector 41"/>
          <p:cNvCxnSpPr>
            <a:cxnSpLocks noChangeShapeType="1"/>
          </p:cNvCxnSpPr>
          <p:nvPr/>
        </p:nvCxnSpPr>
        <p:spPr bwMode="auto">
          <a:xfrm>
            <a:off x="2403902" y="4722814"/>
            <a:ext cx="152400" cy="3175"/>
          </a:xfrm>
          <a:prstGeom prst="line">
            <a:avLst/>
          </a:prstGeom>
          <a:noFill/>
          <a:ln w="9525" algn="ctr">
            <a:solidFill>
              <a:sysClr val="windowText" lastClr="000000"/>
            </a:solidFill>
            <a:round/>
            <a:headEnd/>
            <a:tailEnd/>
          </a:ln>
        </p:spPr>
      </p:cxnSp>
      <p:sp>
        <p:nvSpPr>
          <p:cNvPr id="78" name="TextBox 42"/>
          <p:cNvSpPr txBox="1">
            <a:spLocks noChangeArrowheads="1"/>
          </p:cNvSpPr>
          <p:nvPr/>
        </p:nvSpPr>
        <p:spPr bwMode="auto">
          <a:xfrm>
            <a:off x="30135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79" name="Rectangle 4"/>
          <p:cNvSpPr>
            <a:spLocks noChangeArrowheads="1"/>
          </p:cNvSpPr>
          <p:nvPr/>
        </p:nvSpPr>
        <p:spPr bwMode="auto">
          <a:xfrm>
            <a:off x="17526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80" name="Rectangle 4"/>
          <p:cNvSpPr>
            <a:spLocks noChangeArrowheads="1"/>
          </p:cNvSpPr>
          <p:nvPr/>
        </p:nvSpPr>
        <p:spPr bwMode="auto">
          <a:xfrm>
            <a:off x="16002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slave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81" name="Rectangle 6"/>
          <p:cNvSpPr>
            <a:spLocks noChangeArrowheads="1"/>
          </p:cNvSpPr>
          <p:nvPr/>
        </p:nvSpPr>
        <p:spPr bwMode="auto">
          <a:xfrm>
            <a:off x="38100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82" name="Rectangle 4"/>
          <p:cNvSpPr>
            <a:spLocks noChangeArrowheads="1"/>
          </p:cNvSpPr>
          <p:nvPr/>
        </p:nvSpPr>
        <p:spPr bwMode="auto">
          <a:xfrm>
            <a:off x="38100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83" name="Rectangle 35"/>
          <p:cNvSpPr>
            <a:spLocks noChangeArrowheads="1"/>
          </p:cNvSpPr>
          <p:nvPr/>
        </p:nvSpPr>
        <p:spPr bwMode="auto">
          <a:xfrm>
            <a:off x="38100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84" name="Flowchart: Magnetic Disk 36"/>
          <p:cNvSpPr>
            <a:spLocks noChangeArrowheads="1"/>
          </p:cNvSpPr>
          <p:nvPr/>
        </p:nvSpPr>
        <p:spPr bwMode="auto">
          <a:xfrm>
            <a:off x="40803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85" name="Flowchart: Magnetic Disk 37"/>
          <p:cNvSpPr>
            <a:spLocks noChangeArrowheads="1"/>
          </p:cNvSpPr>
          <p:nvPr/>
        </p:nvSpPr>
        <p:spPr bwMode="auto">
          <a:xfrm>
            <a:off x="46137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86" name="Straight Connector 38"/>
          <p:cNvCxnSpPr>
            <a:cxnSpLocks noChangeShapeType="1"/>
          </p:cNvCxnSpPr>
          <p:nvPr/>
        </p:nvCxnSpPr>
        <p:spPr bwMode="auto">
          <a:xfrm rot="5400000">
            <a:off x="3813603" y="4610101"/>
            <a:ext cx="228600" cy="3175"/>
          </a:xfrm>
          <a:prstGeom prst="line">
            <a:avLst/>
          </a:prstGeom>
          <a:noFill/>
          <a:ln w="9525" algn="ctr">
            <a:solidFill>
              <a:sysClr val="windowText" lastClr="000000"/>
            </a:solidFill>
            <a:round/>
            <a:headEnd/>
            <a:tailEnd/>
          </a:ln>
        </p:spPr>
      </p:cxnSp>
      <p:cxnSp>
        <p:nvCxnSpPr>
          <p:cNvPr id="87" name="Straight Connector 39"/>
          <p:cNvCxnSpPr>
            <a:cxnSpLocks noChangeShapeType="1"/>
            <a:endCxn id="84" idx="2"/>
          </p:cNvCxnSpPr>
          <p:nvPr/>
        </p:nvCxnSpPr>
        <p:spPr bwMode="auto">
          <a:xfrm>
            <a:off x="3927902" y="4724401"/>
            <a:ext cx="152400" cy="1588"/>
          </a:xfrm>
          <a:prstGeom prst="line">
            <a:avLst/>
          </a:prstGeom>
          <a:noFill/>
          <a:ln w="9525" algn="ctr">
            <a:solidFill>
              <a:sysClr val="windowText" lastClr="000000"/>
            </a:solidFill>
            <a:round/>
            <a:headEnd/>
            <a:tailEnd/>
          </a:ln>
        </p:spPr>
      </p:cxnSp>
      <p:cxnSp>
        <p:nvCxnSpPr>
          <p:cNvPr id="88" name="Straight Connector 40"/>
          <p:cNvCxnSpPr>
            <a:cxnSpLocks noChangeShapeType="1"/>
          </p:cNvCxnSpPr>
          <p:nvPr/>
        </p:nvCxnSpPr>
        <p:spPr bwMode="auto">
          <a:xfrm rot="5400000">
            <a:off x="4347003" y="4608513"/>
            <a:ext cx="228600" cy="3175"/>
          </a:xfrm>
          <a:prstGeom prst="line">
            <a:avLst/>
          </a:prstGeom>
          <a:noFill/>
          <a:ln w="9525" algn="ctr">
            <a:solidFill>
              <a:sysClr val="windowText" lastClr="000000"/>
            </a:solidFill>
            <a:round/>
            <a:headEnd/>
            <a:tailEnd/>
          </a:ln>
        </p:spPr>
      </p:cxnSp>
      <p:cxnSp>
        <p:nvCxnSpPr>
          <p:cNvPr id="89" name="Straight Connector 41"/>
          <p:cNvCxnSpPr>
            <a:cxnSpLocks noChangeShapeType="1"/>
          </p:cNvCxnSpPr>
          <p:nvPr/>
        </p:nvCxnSpPr>
        <p:spPr bwMode="auto">
          <a:xfrm>
            <a:off x="4461302" y="4722814"/>
            <a:ext cx="152400" cy="3175"/>
          </a:xfrm>
          <a:prstGeom prst="line">
            <a:avLst/>
          </a:prstGeom>
          <a:noFill/>
          <a:ln w="9525" algn="ctr">
            <a:solidFill>
              <a:sysClr val="windowText" lastClr="000000"/>
            </a:solidFill>
            <a:round/>
            <a:headEnd/>
            <a:tailEnd/>
          </a:ln>
        </p:spPr>
      </p:cxnSp>
      <p:sp>
        <p:nvSpPr>
          <p:cNvPr id="90" name="TextBox 42"/>
          <p:cNvSpPr txBox="1">
            <a:spLocks noChangeArrowheads="1"/>
          </p:cNvSpPr>
          <p:nvPr/>
        </p:nvSpPr>
        <p:spPr bwMode="auto">
          <a:xfrm>
            <a:off x="50709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91" name="Rectangle 4"/>
          <p:cNvSpPr>
            <a:spLocks noChangeArrowheads="1"/>
          </p:cNvSpPr>
          <p:nvPr/>
        </p:nvSpPr>
        <p:spPr bwMode="auto">
          <a:xfrm>
            <a:off x="38100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92" name="Rectangle 4"/>
          <p:cNvSpPr>
            <a:spLocks noChangeArrowheads="1"/>
          </p:cNvSpPr>
          <p:nvPr/>
        </p:nvSpPr>
        <p:spPr bwMode="auto">
          <a:xfrm>
            <a:off x="36576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slave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93" name="Rectangle 6"/>
          <p:cNvSpPr>
            <a:spLocks noChangeArrowheads="1"/>
          </p:cNvSpPr>
          <p:nvPr/>
        </p:nvSpPr>
        <p:spPr bwMode="auto">
          <a:xfrm>
            <a:off x="5867400" y="3886200"/>
            <a:ext cx="1676400" cy="609600"/>
          </a:xfrm>
          <a:prstGeom prst="rect">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94" name="Rectangle 4"/>
          <p:cNvSpPr>
            <a:spLocks noChangeArrowheads="1"/>
          </p:cNvSpPr>
          <p:nvPr/>
        </p:nvSpPr>
        <p:spPr bwMode="auto">
          <a:xfrm>
            <a:off x="5867400" y="3886200"/>
            <a:ext cx="1676400" cy="304800"/>
          </a:xfrm>
          <a:prstGeom prst="rect">
            <a:avLst/>
          </a:prstGeom>
          <a:solidFill>
            <a:sysClr val="windowText" lastClr="000000">
              <a:lumMod val="65000"/>
              <a:lumOff val="35000"/>
            </a:sysClr>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datanode</a:t>
            </a: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95" name="Rectangle 35"/>
          <p:cNvSpPr>
            <a:spLocks noChangeArrowheads="1"/>
          </p:cNvSpPr>
          <p:nvPr/>
        </p:nvSpPr>
        <p:spPr bwMode="auto">
          <a:xfrm>
            <a:off x="5867400" y="4191000"/>
            <a:ext cx="1676400" cy="3048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rPr>
              <a:t>Linux file system</a:t>
            </a:r>
          </a:p>
        </p:txBody>
      </p:sp>
      <p:sp>
        <p:nvSpPr>
          <p:cNvPr id="96" name="Flowchart: Magnetic Disk 36"/>
          <p:cNvSpPr>
            <a:spLocks noChangeArrowheads="1"/>
          </p:cNvSpPr>
          <p:nvPr/>
        </p:nvSpPr>
        <p:spPr bwMode="auto">
          <a:xfrm>
            <a:off x="61377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sp>
        <p:nvSpPr>
          <p:cNvPr id="97" name="Flowchart: Magnetic Disk 37"/>
          <p:cNvSpPr>
            <a:spLocks noChangeArrowheads="1"/>
          </p:cNvSpPr>
          <p:nvPr/>
        </p:nvSpPr>
        <p:spPr bwMode="auto">
          <a:xfrm>
            <a:off x="6671102" y="4572001"/>
            <a:ext cx="304800" cy="304800"/>
          </a:xfrm>
          <a:prstGeom prst="flowChartMagneticDisk">
            <a:avLst/>
          </a:prstGeom>
          <a:gradFill rotWithShape="1">
            <a:gsLst>
              <a:gs pos="0">
                <a:sysClr val="windowText" lastClr="000000">
                  <a:tint val="50000"/>
                  <a:satMod val="300000"/>
                </a:sysClr>
              </a:gs>
              <a:gs pos="35000">
                <a:sysClr val="windowText" lastClr="000000">
                  <a:tint val="37000"/>
                  <a:satMod val="300000"/>
                </a:sysClr>
              </a:gs>
              <a:gs pos="100000">
                <a:sysClr val="windowText" lastClr="000000">
                  <a:tint val="15000"/>
                  <a:satMod val="350000"/>
                </a:sysClr>
              </a:gs>
            </a:gsLst>
            <a:lin ang="16200000" scaled="1"/>
          </a:gradFill>
          <a:ln w="9525" cap="flat" cmpd="sng" algn="ctr">
            <a:solidFill>
              <a:sysClr val="windowText" lastClr="000000">
                <a:shade val="95000"/>
                <a:satMod val="105000"/>
              </a:sysClr>
            </a:solidFill>
            <a:prstDash val="solid"/>
            <a:headEnd/>
            <a:tailEnd/>
          </a:ln>
          <a:effectLst>
            <a:outerShdw blurRad="40000" dist="20000" dir="5400000" rotWithShape="0">
              <a:srgbClr val="000000">
                <a:alpha val="38000"/>
              </a:srgbClr>
            </a:outerShdw>
          </a:effec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Arial" pitchFamily="34" charset="0"/>
              <a:ea typeface="+mn-ea"/>
              <a:cs typeface="Arial" pitchFamily="34" charset="0"/>
            </a:endParaRPr>
          </a:p>
        </p:txBody>
      </p:sp>
      <p:cxnSp>
        <p:nvCxnSpPr>
          <p:cNvPr id="98" name="Straight Connector 38"/>
          <p:cNvCxnSpPr>
            <a:cxnSpLocks noChangeShapeType="1"/>
          </p:cNvCxnSpPr>
          <p:nvPr/>
        </p:nvCxnSpPr>
        <p:spPr bwMode="auto">
          <a:xfrm rot="5400000">
            <a:off x="5871003" y="4610101"/>
            <a:ext cx="228600" cy="3175"/>
          </a:xfrm>
          <a:prstGeom prst="line">
            <a:avLst/>
          </a:prstGeom>
          <a:noFill/>
          <a:ln w="9525" algn="ctr">
            <a:solidFill>
              <a:sysClr val="windowText" lastClr="000000"/>
            </a:solidFill>
            <a:round/>
            <a:headEnd/>
            <a:tailEnd/>
          </a:ln>
        </p:spPr>
      </p:cxnSp>
      <p:cxnSp>
        <p:nvCxnSpPr>
          <p:cNvPr id="99" name="Straight Connector 39"/>
          <p:cNvCxnSpPr>
            <a:cxnSpLocks noChangeShapeType="1"/>
            <a:endCxn id="96" idx="2"/>
          </p:cNvCxnSpPr>
          <p:nvPr/>
        </p:nvCxnSpPr>
        <p:spPr bwMode="auto">
          <a:xfrm>
            <a:off x="5985302" y="4724401"/>
            <a:ext cx="152400" cy="1588"/>
          </a:xfrm>
          <a:prstGeom prst="line">
            <a:avLst/>
          </a:prstGeom>
          <a:noFill/>
          <a:ln w="9525" algn="ctr">
            <a:solidFill>
              <a:sysClr val="windowText" lastClr="000000"/>
            </a:solidFill>
            <a:round/>
            <a:headEnd/>
            <a:tailEnd/>
          </a:ln>
        </p:spPr>
      </p:cxnSp>
      <p:cxnSp>
        <p:nvCxnSpPr>
          <p:cNvPr id="100" name="Straight Connector 40"/>
          <p:cNvCxnSpPr>
            <a:cxnSpLocks noChangeShapeType="1"/>
          </p:cNvCxnSpPr>
          <p:nvPr/>
        </p:nvCxnSpPr>
        <p:spPr bwMode="auto">
          <a:xfrm rot="5400000">
            <a:off x="6404403" y="4608513"/>
            <a:ext cx="228600" cy="3175"/>
          </a:xfrm>
          <a:prstGeom prst="line">
            <a:avLst/>
          </a:prstGeom>
          <a:noFill/>
          <a:ln w="9525" algn="ctr">
            <a:solidFill>
              <a:sysClr val="windowText" lastClr="000000"/>
            </a:solidFill>
            <a:round/>
            <a:headEnd/>
            <a:tailEnd/>
          </a:ln>
        </p:spPr>
      </p:cxnSp>
      <p:cxnSp>
        <p:nvCxnSpPr>
          <p:cNvPr id="101" name="Straight Connector 41"/>
          <p:cNvCxnSpPr>
            <a:cxnSpLocks noChangeShapeType="1"/>
          </p:cNvCxnSpPr>
          <p:nvPr/>
        </p:nvCxnSpPr>
        <p:spPr bwMode="auto">
          <a:xfrm>
            <a:off x="6518702" y="4722814"/>
            <a:ext cx="152400" cy="3175"/>
          </a:xfrm>
          <a:prstGeom prst="line">
            <a:avLst/>
          </a:prstGeom>
          <a:noFill/>
          <a:ln w="9525" algn="ctr">
            <a:solidFill>
              <a:sysClr val="windowText" lastClr="000000"/>
            </a:solidFill>
            <a:round/>
            <a:headEnd/>
            <a:tailEnd/>
          </a:ln>
        </p:spPr>
      </p:cxnSp>
      <p:sp>
        <p:nvSpPr>
          <p:cNvPr id="102" name="TextBox 42"/>
          <p:cNvSpPr txBox="1">
            <a:spLocks noChangeArrowheads="1"/>
          </p:cNvSpPr>
          <p:nvPr/>
        </p:nvSpPr>
        <p:spPr bwMode="auto">
          <a:xfrm>
            <a:off x="7128302" y="4538664"/>
            <a:ext cx="415498" cy="369332"/>
          </a:xfrm>
          <a:prstGeom prst="rect">
            <a:avLst/>
          </a:prstGeom>
          <a:noFill/>
          <a:ln w="9525">
            <a:noFill/>
            <a:miter lim="800000"/>
            <a:headEnd/>
            <a:tailEnd/>
          </a:ln>
        </p:spPr>
        <p:txBody>
          <a:bodyPr wrap="none">
            <a:spAutoFit/>
          </a:bodyPr>
          <a:lstStyle/>
          <a:p>
            <a:r>
              <a:rPr lang="en-US">
                <a:latin typeface="Arial" pitchFamily="34" charset="0"/>
                <a:cs typeface="Arial" pitchFamily="34" charset="0"/>
              </a:rPr>
              <a:t>…</a:t>
            </a:r>
          </a:p>
        </p:txBody>
      </p:sp>
      <p:sp>
        <p:nvSpPr>
          <p:cNvPr id="103" name="Rectangle 4"/>
          <p:cNvSpPr>
            <a:spLocks noChangeArrowheads="1"/>
          </p:cNvSpPr>
          <p:nvPr/>
        </p:nvSpPr>
        <p:spPr bwMode="auto">
          <a:xfrm>
            <a:off x="5867400" y="3505200"/>
            <a:ext cx="1676400" cy="304800"/>
          </a:xfrm>
          <a:prstGeom prst="rect">
            <a:avLst/>
          </a:prstGeom>
          <a:ln>
            <a:headEnd/>
            <a:tailEnd/>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tasktracker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104" name="Rectangle 4"/>
          <p:cNvSpPr>
            <a:spLocks noChangeArrowheads="1"/>
          </p:cNvSpPr>
          <p:nvPr/>
        </p:nvSpPr>
        <p:spPr bwMode="auto">
          <a:xfrm>
            <a:off x="5715000" y="49530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slave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05" name="Rectangle 4"/>
          <p:cNvSpPr>
            <a:spLocks noChangeArrowheads="1"/>
          </p:cNvSpPr>
          <p:nvPr/>
        </p:nvSpPr>
        <p:spPr bwMode="auto">
          <a:xfrm>
            <a:off x="2590800" y="19812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ysClr val="window" lastClr="FFFFFF"/>
                </a:solidFill>
                <a:effectLst/>
                <a:uLnTx/>
                <a:uFillTx/>
                <a:latin typeface="Arial" pitchFamily="34" charset="0"/>
                <a:cs typeface="Arial" pitchFamily="34" charset="0"/>
              </a:rPr>
              <a:t>namenode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06" name="Rectangle 35"/>
          <p:cNvSpPr>
            <a:spLocks noChangeArrowheads="1"/>
          </p:cNvSpPr>
          <p:nvPr/>
        </p:nvSpPr>
        <p:spPr bwMode="auto">
          <a:xfrm>
            <a:off x="2590800" y="2286000"/>
            <a:ext cx="1981200" cy="609600"/>
          </a:xfrm>
          <a:prstGeom prst="rect">
            <a:avLst/>
          </a:prstGeom>
          <a:no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ysClr val="windowText" lastClr="000000"/>
              </a:solidFill>
              <a:effectLst/>
              <a:uLnTx/>
              <a:uFillTx/>
              <a:latin typeface="Arial" pitchFamily="34" charset="0"/>
              <a:cs typeface="Arial" pitchFamily="34" charset="0"/>
            </a:endParaRPr>
          </a:p>
        </p:txBody>
      </p:sp>
      <p:sp>
        <p:nvSpPr>
          <p:cNvPr id="107" name="Rectangle 4"/>
          <p:cNvSpPr>
            <a:spLocks noChangeArrowheads="1"/>
          </p:cNvSpPr>
          <p:nvPr/>
        </p:nvSpPr>
        <p:spPr bwMode="auto">
          <a:xfrm>
            <a:off x="2743200" y="2438400"/>
            <a:ext cx="1676400" cy="3048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namenode</a:t>
            </a:r>
            <a:r>
              <a:rPr kumimoji="0" lang="en-US" sz="1200" b="1" i="0" u="none" strike="noStrike" kern="0" cap="none" spc="0" normalizeH="0" baseline="0" noProof="0" dirty="0" smtClean="0">
                <a:ln>
                  <a:noFill/>
                </a:ln>
                <a:solidFill>
                  <a:schemeClr val="bg1"/>
                </a:solidFill>
                <a:effectLst/>
                <a:uLnTx/>
                <a:uFillTx/>
                <a:latin typeface="Arial" pitchFamily="34" charset="0"/>
                <a:cs typeface="Arial" pitchFamily="34" charset="0"/>
              </a:rPr>
              <a:t> daemon</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
        <p:nvSpPr>
          <p:cNvPr id="108" name="Rectangle 4"/>
          <p:cNvSpPr>
            <a:spLocks noChangeArrowheads="1"/>
          </p:cNvSpPr>
          <p:nvPr/>
        </p:nvSpPr>
        <p:spPr bwMode="auto">
          <a:xfrm>
            <a:off x="4724400" y="1981200"/>
            <a:ext cx="1981200" cy="304800"/>
          </a:xfrm>
          <a:prstGeom prst="rect">
            <a:avLst/>
          </a:prstGeom>
          <a:solidFill>
            <a:sysClr val="windowText" lastClr="000000"/>
          </a:solidFill>
          <a:ln w="9525" algn="ctr">
            <a:solidFill>
              <a:sysClr val="windowText" lastClr="000000"/>
            </a:solidFill>
            <a:round/>
            <a:headEnd/>
            <a:tailEnd/>
          </a:ln>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smtClean="0">
                <a:ln>
                  <a:noFill/>
                </a:ln>
                <a:solidFill>
                  <a:sysClr val="window" lastClr="FFFFFF"/>
                </a:solidFill>
                <a:effectLst/>
                <a:uLnTx/>
                <a:uFillTx/>
                <a:latin typeface="Arial" pitchFamily="34" charset="0"/>
                <a:cs typeface="Arial" pitchFamily="34" charset="0"/>
              </a:rPr>
              <a:t>job submission node</a:t>
            </a:r>
            <a:endParaRPr kumimoji="0" lang="en-US" sz="1200" b="1" i="0" u="none" strike="noStrike" kern="0" cap="none" spc="0" normalizeH="0" baseline="0" noProof="0" dirty="0">
              <a:ln>
                <a:noFill/>
              </a:ln>
              <a:solidFill>
                <a:sysClr val="window" lastClr="FFFFFF"/>
              </a:solidFill>
              <a:effectLst/>
              <a:uLnTx/>
              <a:uFillTx/>
              <a:latin typeface="Arial" pitchFamily="34" charset="0"/>
              <a:cs typeface="Arial" pitchFamily="34" charset="0"/>
            </a:endParaRPr>
          </a:p>
        </p:txBody>
      </p:sp>
      <p:sp>
        <p:nvSpPr>
          <p:cNvPr id="109" name="Rectangle 4"/>
          <p:cNvSpPr>
            <a:spLocks noChangeArrowheads="1"/>
          </p:cNvSpPr>
          <p:nvPr/>
        </p:nvSpPr>
        <p:spPr bwMode="auto">
          <a:xfrm>
            <a:off x="4876800" y="2438400"/>
            <a:ext cx="1676400" cy="3048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err="1" smtClean="0">
                <a:ln>
                  <a:noFill/>
                </a:ln>
                <a:solidFill>
                  <a:schemeClr val="bg1"/>
                </a:solidFill>
                <a:effectLst/>
                <a:uLnTx/>
                <a:uFillTx/>
                <a:latin typeface="Arial" pitchFamily="34" charset="0"/>
                <a:cs typeface="Arial" pitchFamily="34" charset="0"/>
              </a:rPr>
              <a:t>jobtracker</a:t>
            </a:r>
            <a:endParaRPr kumimoji="0" lang="en-US" sz="1200" b="1" i="0" u="none" strike="noStrike" kern="0" cap="none" spc="0" normalizeH="0" baseline="0" noProof="0" dirty="0">
              <a:ln>
                <a:noFill/>
              </a:ln>
              <a:solidFill>
                <a:schemeClr val="bg1"/>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68957110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Anatomy of a Job</a:t>
            </a:r>
            <a:endParaRPr lang="en-US" dirty="0"/>
          </a:p>
        </p:txBody>
      </p:sp>
      <p:sp>
        <p:nvSpPr>
          <p:cNvPr id="3" name="Content Placeholder 2"/>
          <p:cNvSpPr>
            <a:spLocks noGrp="1"/>
          </p:cNvSpPr>
          <p:nvPr>
            <p:ph idx="1"/>
          </p:nvPr>
        </p:nvSpPr>
        <p:spPr/>
        <p:txBody>
          <a:bodyPr/>
          <a:lstStyle/>
          <a:p>
            <a:r>
              <a:rPr lang="en-US" dirty="0" smtClean="0"/>
              <a:t>MapReduce program in Hadoop = Hadoop job</a:t>
            </a:r>
          </a:p>
          <a:p>
            <a:pPr lvl="1"/>
            <a:r>
              <a:rPr lang="en-US" dirty="0" smtClean="0"/>
              <a:t>Jobs are divided into map and reduce tasks</a:t>
            </a:r>
          </a:p>
          <a:p>
            <a:pPr lvl="1"/>
            <a:r>
              <a:rPr lang="en-US" dirty="0" smtClean="0"/>
              <a:t>An instance of running a task is called a task attempt (occupies a slot)</a:t>
            </a:r>
          </a:p>
          <a:p>
            <a:pPr lvl="1"/>
            <a:r>
              <a:rPr lang="en-US" dirty="0" smtClean="0"/>
              <a:t>Multiple jobs can be composed into a workflow</a:t>
            </a:r>
          </a:p>
          <a:p>
            <a:r>
              <a:rPr lang="en-US" dirty="0" smtClean="0"/>
              <a:t>Job submission: </a:t>
            </a:r>
          </a:p>
          <a:p>
            <a:pPr lvl="1"/>
            <a:r>
              <a:rPr lang="en-US" dirty="0" smtClean="0"/>
              <a:t>Client (i.e., driver program) creates a job, configures it, and submits it to </a:t>
            </a:r>
            <a:r>
              <a:rPr lang="en-US" dirty="0" err="1" smtClean="0"/>
              <a:t>jobtracker</a:t>
            </a:r>
            <a:endParaRPr lang="en-US" dirty="0" smtClean="0"/>
          </a:p>
          <a:p>
            <a:pPr lvl="1"/>
            <a:r>
              <a:rPr lang="en-US" dirty="0" smtClean="0"/>
              <a:t>That’s it! The Hadoop cluster takes over…</a:t>
            </a:r>
          </a:p>
        </p:txBody>
      </p:sp>
    </p:spTree>
    <p:extLst>
      <p:ext uri="{BB962C8B-B14F-4D97-AF65-F5344CB8AC3E}">
        <p14:creationId xmlns:p14="http://schemas.microsoft.com/office/powerpoint/2010/main" val="934439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1024px-Isidore091902-p3sunset.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1000" y="0"/>
            <a:ext cx="10396226" cy="6934200"/>
          </a:xfrm>
          <a:prstGeom prst="rect">
            <a:avLst/>
          </a:prstGeom>
        </p:spPr>
      </p:pic>
      <p:sp>
        <p:nvSpPr>
          <p:cNvPr id="3" name="TextBox 2"/>
          <p:cNvSpPr txBox="1">
            <a:spLocks noChangeArrowheads="1"/>
          </p:cNvSpPr>
          <p:nvPr/>
        </p:nvSpPr>
        <p:spPr bwMode="auto">
          <a:xfrm>
            <a:off x="0" y="6611938"/>
            <a:ext cx="2667000" cy="246221"/>
          </a:xfrm>
          <a:prstGeom prst="rect">
            <a:avLst/>
          </a:prstGeom>
          <a:noFill/>
          <a:ln w="9525">
            <a:noFill/>
            <a:miter lim="800000"/>
            <a:headEnd/>
            <a:tailEnd/>
          </a:ln>
        </p:spPr>
        <p:txBody>
          <a:bodyPr wrap="square">
            <a:spAutoFit/>
          </a:bodyPr>
          <a:lstStyle/>
          <a:p>
            <a:r>
              <a:rPr lang="en-US" sz="1000" b="0" dirty="0"/>
              <a:t>Source:</a:t>
            </a:r>
            <a:r>
              <a:rPr lang="en-US" sz="1000" b="0" dirty="0" smtClean="0"/>
              <a:t> Wikipedia </a:t>
            </a:r>
            <a:r>
              <a:rPr lang="en-US" sz="1000" b="0" dirty="0" smtClean="0"/>
              <a:t>(Hurricane)</a:t>
            </a:r>
            <a:endParaRPr lang="en-US" sz="1000" b="0" dirty="0"/>
          </a:p>
        </p:txBody>
      </p:sp>
    </p:spTree>
    <p:extLst>
      <p:ext uri="{BB962C8B-B14F-4D97-AF65-F5344CB8AC3E}">
        <p14:creationId xmlns:p14="http://schemas.microsoft.com/office/powerpoint/2010/main" val="1291909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Anatomy of a Job</a:t>
            </a:r>
            <a:endParaRPr lang="en-US" dirty="0"/>
          </a:p>
        </p:txBody>
      </p:sp>
      <p:sp>
        <p:nvSpPr>
          <p:cNvPr id="3" name="Content Placeholder 2"/>
          <p:cNvSpPr>
            <a:spLocks noGrp="1"/>
          </p:cNvSpPr>
          <p:nvPr>
            <p:ph idx="1"/>
          </p:nvPr>
        </p:nvSpPr>
        <p:spPr/>
        <p:txBody>
          <a:bodyPr/>
          <a:lstStyle/>
          <a:p>
            <a:r>
              <a:rPr lang="en-US" dirty="0" smtClean="0"/>
              <a:t>Behind the scenes:</a:t>
            </a:r>
          </a:p>
          <a:p>
            <a:pPr lvl="1"/>
            <a:r>
              <a:rPr lang="en-US" dirty="0" smtClean="0"/>
              <a:t>Input splits are computed (on client end)</a:t>
            </a:r>
          </a:p>
          <a:p>
            <a:pPr lvl="1"/>
            <a:r>
              <a:rPr lang="en-US" dirty="0" smtClean="0"/>
              <a:t>Job data (jar, configuration XML) are sent to </a:t>
            </a:r>
            <a:r>
              <a:rPr lang="en-US" dirty="0" err="1" smtClean="0"/>
              <a:t>JobTracker</a:t>
            </a:r>
            <a:endParaRPr lang="en-US" dirty="0" smtClean="0"/>
          </a:p>
          <a:p>
            <a:pPr lvl="1"/>
            <a:r>
              <a:rPr lang="en-US" dirty="0" err="1" smtClean="0"/>
              <a:t>JobTracker</a:t>
            </a:r>
            <a:r>
              <a:rPr lang="en-US" dirty="0" smtClean="0"/>
              <a:t> puts job data in shared location, </a:t>
            </a:r>
            <a:r>
              <a:rPr lang="en-US" dirty="0" err="1" smtClean="0"/>
              <a:t>enqueues</a:t>
            </a:r>
            <a:r>
              <a:rPr lang="en-US" dirty="0" smtClean="0"/>
              <a:t> tasks</a:t>
            </a:r>
          </a:p>
          <a:p>
            <a:pPr lvl="1"/>
            <a:r>
              <a:rPr lang="en-US" dirty="0" err="1" smtClean="0"/>
              <a:t>TaskTrackers</a:t>
            </a:r>
            <a:r>
              <a:rPr lang="en-US" dirty="0" smtClean="0"/>
              <a:t> poll for tasks</a:t>
            </a:r>
          </a:p>
          <a:p>
            <a:pPr lvl="1"/>
            <a:r>
              <a:rPr lang="en-US" dirty="0" smtClean="0"/>
              <a:t>Off to the races…</a:t>
            </a:r>
            <a:endParaRPr lang="en-US" dirty="0"/>
          </a:p>
        </p:txBody>
      </p:sp>
    </p:spTree>
    <p:extLst>
      <p:ext uri="{BB962C8B-B14F-4D97-AF65-F5344CB8AC3E}">
        <p14:creationId xmlns:p14="http://schemas.microsoft.com/office/powerpoint/2010/main" val="281808883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 name="Rectangle 91"/>
          <p:cNvSpPr/>
          <p:nvPr/>
        </p:nvSpPr>
        <p:spPr bwMode="auto">
          <a:xfrm>
            <a:off x="5562600" y="1780401"/>
            <a:ext cx="32766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90" name="Rectangle 89"/>
          <p:cNvSpPr/>
          <p:nvPr/>
        </p:nvSpPr>
        <p:spPr bwMode="auto">
          <a:xfrm>
            <a:off x="457200" y="1780401"/>
            <a:ext cx="4876800" cy="22860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Rounded Rectangle 4"/>
          <p:cNvSpPr/>
          <p:nvPr/>
        </p:nvSpPr>
        <p:spPr bwMode="auto">
          <a:xfrm>
            <a:off x="6096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InputSplit</a:t>
            </a:r>
          </a:p>
        </p:txBody>
      </p:sp>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redrawn from a slide by </a:t>
            </a:r>
            <a:r>
              <a:rPr lang="en-US" sz="1000" b="0" dirty="0" err="1" smtClean="0">
                <a:solidFill>
                  <a:schemeClr val="bg2"/>
                </a:solidFill>
              </a:rPr>
              <a:t>Cloduera</a:t>
            </a:r>
            <a:r>
              <a:rPr lang="en-US" sz="1000" b="0" dirty="0" smtClean="0">
                <a:solidFill>
                  <a:schemeClr val="bg2"/>
                </a:solidFill>
              </a:rPr>
              <a:t>, cc-licensed</a:t>
            </a:r>
            <a:endParaRPr lang="en-US" sz="1000" b="0" dirty="0">
              <a:solidFill>
                <a:schemeClr val="bg2"/>
              </a:solidFill>
            </a:endParaRPr>
          </a:p>
        </p:txBody>
      </p:sp>
      <p:sp>
        <p:nvSpPr>
          <p:cNvPr id="7" name="Rounded Rectangle 6"/>
          <p:cNvSpPr/>
          <p:nvPr/>
        </p:nvSpPr>
        <p:spPr bwMode="auto">
          <a:xfrm>
            <a:off x="22098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InputSplit</a:t>
            </a:r>
          </a:p>
        </p:txBody>
      </p:sp>
      <p:sp>
        <p:nvSpPr>
          <p:cNvPr id="8" name="Rounded Rectangle 7"/>
          <p:cNvSpPr/>
          <p:nvPr/>
        </p:nvSpPr>
        <p:spPr bwMode="auto">
          <a:xfrm>
            <a:off x="3810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InputSplit</a:t>
            </a:r>
          </a:p>
        </p:txBody>
      </p:sp>
      <p:sp>
        <p:nvSpPr>
          <p:cNvPr id="11" name="Rectangle 10"/>
          <p:cNvSpPr/>
          <p:nvPr/>
        </p:nvSpPr>
        <p:spPr bwMode="auto">
          <a:xfrm>
            <a:off x="609600" y="942201"/>
            <a:ext cx="45720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Input File</a:t>
            </a:r>
          </a:p>
        </p:txBody>
      </p:sp>
      <p:sp>
        <p:nvSpPr>
          <p:cNvPr id="12" name="Rectangle 11"/>
          <p:cNvSpPr/>
          <p:nvPr/>
        </p:nvSpPr>
        <p:spPr bwMode="auto">
          <a:xfrm>
            <a:off x="5715000" y="942201"/>
            <a:ext cx="29718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Input File</a:t>
            </a:r>
          </a:p>
        </p:txBody>
      </p:sp>
      <p:sp>
        <p:nvSpPr>
          <p:cNvPr id="22" name="Rounded Rectangle 21"/>
          <p:cNvSpPr/>
          <p:nvPr/>
        </p:nvSpPr>
        <p:spPr bwMode="auto">
          <a:xfrm>
            <a:off x="57150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InputSplit</a:t>
            </a:r>
          </a:p>
        </p:txBody>
      </p:sp>
      <p:sp>
        <p:nvSpPr>
          <p:cNvPr id="23" name="Rounded Rectangle 22"/>
          <p:cNvSpPr/>
          <p:nvPr/>
        </p:nvSpPr>
        <p:spPr bwMode="auto">
          <a:xfrm>
            <a:off x="7315200" y="20852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InputSplit</a:t>
            </a:r>
          </a:p>
        </p:txBody>
      </p:sp>
      <p:sp>
        <p:nvSpPr>
          <p:cNvPr id="26" name="Rounded Rectangle 25"/>
          <p:cNvSpPr/>
          <p:nvPr/>
        </p:nvSpPr>
        <p:spPr bwMode="auto">
          <a:xfrm>
            <a:off x="6096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RecordReader</a:t>
            </a:r>
          </a:p>
        </p:txBody>
      </p:sp>
      <p:sp>
        <p:nvSpPr>
          <p:cNvPr id="27" name="Rounded Rectangle 26"/>
          <p:cNvSpPr/>
          <p:nvPr/>
        </p:nvSpPr>
        <p:spPr bwMode="auto">
          <a:xfrm>
            <a:off x="22098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RecordReader</a:t>
            </a:r>
          </a:p>
        </p:txBody>
      </p:sp>
      <p:sp>
        <p:nvSpPr>
          <p:cNvPr id="28" name="Rounded Rectangle 27"/>
          <p:cNvSpPr/>
          <p:nvPr/>
        </p:nvSpPr>
        <p:spPr bwMode="auto">
          <a:xfrm>
            <a:off x="3810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RecordReader</a:t>
            </a:r>
          </a:p>
        </p:txBody>
      </p:sp>
      <p:sp>
        <p:nvSpPr>
          <p:cNvPr id="29" name="Rounded Rectangle 28"/>
          <p:cNvSpPr/>
          <p:nvPr/>
        </p:nvSpPr>
        <p:spPr bwMode="auto">
          <a:xfrm>
            <a:off x="57150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RecordReader</a:t>
            </a:r>
          </a:p>
        </p:txBody>
      </p:sp>
      <p:sp>
        <p:nvSpPr>
          <p:cNvPr id="30" name="Rounded Rectangle 29"/>
          <p:cNvSpPr/>
          <p:nvPr/>
        </p:nvSpPr>
        <p:spPr bwMode="auto">
          <a:xfrm>
            <a:off x="7315200" y="3304401"/>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RecordReader</a:t>
            </a:r>
          </a:p>
        </p:txBody>
      </p:sp>
      <p:cxnSp>
        <p:nvCxnSpPr>
          <p:cNvPr id="37" name="Shape 36"/>
          <p:cNvCxnSpPr/>
          <p:nvPr/>
        </p:nvCxnSpPr>
        <p:spPr bwMode="auto">
          <a:xfrm rot="10800000">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48" name="Shape 36"/>
          <p:cNvCxnSpPr/>
          <p:nvPr/>
        </p:nvCxnSpPr>
        <p:spPr bwMode="auto">
          <a:xfrm>
            <a:off x="1295400"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55" name="Straight Arrow Connector 54"/>
          <p:cNvCxnSpPr>
            <a:stCxn id="26" idx="2"/>
            <a:endCxn id="56" idx="0"/>
          </p:cNvCxnSpPr>
          <p:nvPr/>
        </p:nvCxnSpPr>
        <p:spPr bwMode="auto">
          <a:xfrm rot="5400000">
            <a:off x="1028700" y="4104501"/>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6" name="Rounded Rectangle 55"/>
          <p:cNvSpPr/>
          <p:nvPr/>
        </p:nvSpPr>
        <p:spPr bwMode="auto">
          <a:xfrm>
            <a:off x="609600" y="43712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59" name="Straight Arrow Connector 58"/>
          <p:cNvCxnSpPr/>
          <p:nvPr/>
        </p:nvCxnSpPr>
        <p:spPr bwMode="auto">
          <a:xfrm rot="5400000">
            <a:off x="1029494" y="51705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60" name="Straight Arrow Connector 59"/>
          <p:cNvCxnSpPr/>
          <p:nvPr/>
        </p:nvCxnSpPr>
        <p:spPr bwMode="auto">
          <a:xfrm rot="5400000">
            <a:off x="1029494"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1" name="TextBox 60"/>
          <p:cNvSpPr txBox="1"/>
          <p:nvPr/>
        </p:nvSpPr>
        <p:spPr>
          <a:xfrm>
            <a:off x="699303" y="5438001"/>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62" name="Straight Arrow Connector 61"/>
          <p:cNvCxnSpPr>
            <a:endCxn id="63" idx="0"/>
          </p:cNvCxnSpPr>
          <p:nvPr/>
        </p:nvCxnSpPr>
        <p:spPr bwMode="auto">
          <a:xfrm rot="5400000">
            <a:off x="26289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64" name="Straight Arrow Connector 63"/>
          <p:cNvCxnSpPr/>
          <p:nvPr/>
        </p:nvCxnSpPr>
        <p:spPr bwMode="auto">
          <a:xfrm rot="5400000">
            <a:off x="26296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5" name="TextBox 64"/>
          <p:cNvSpPr txBox="1"/>
          <p:nvPr/>
        </p:nvSpPr>
        <p:spPr>
          <a:xfrm>
            <a:off x="2299503" y="54372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66" name="Straight Arrow Connector 65"/>
          <p:cNvCxnSpPr>
            <a:endCxn id="67" idx="0"/>
          </p:cNvCxnSpPr>
          <p:nvPr/>
        </p:nvCxnSpPr>
        <p:spPr bwMode="auto">
          <a:xfrm rot="5400000">
            <a:off x="42514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68" name="Straight Arrow Connector 67"/>
          <p:cNvCxnSpPr/>
          <p:nvPr/>
        </p:nvCxnSpPr>
        <p:spPr bwMode="auto">
          <a:xfrm rot="5400000">
            <a:off x="42522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9" name="TextBox 68"/>
          <p:cNvSpPr txBox="1"/>
          <p:nvPr/>
        </p:nvSpPr>
        <p:spPr>
          <a:xfrm>
            <a:off x="3922063" y="54372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70" name="Straight Arrow Connector 69"/>
          <p:cNvCxnSpPr>
            <a:endCxn id="71" idx="0"/>
          </p:cNvCxnSpPr>
          <p:nvPr/>
        </p:nvCxnSpPr>
        <p:spPr bwMode="auto">
          <a:xfrm rot="5400000">
            <a:off x="613410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72" name="Straight Arrow Connector 71"/>
          <p:cNvCxnSpPr/>
          <p:nvPr/>
        </p:nvCxnSpPr>
        <p:spPr bwMode="auto">
          <a:xfrm rot="5400000">
            <a:off x="613489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3" name="TextBox 72"/>
          <p:cNvSpPr txBox="1"/>
          <p:nvPr/>
        </p:nvSpPr>
        <p:spPr>
          <a:xfrm>
            <a:off x="5804703" y="54372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74" name="Straight Arrow Connector 73"/>
          <p:cNvCxnSpPr>
            <a:endCxn id="75" idx="0"/>
          </p:cNvCxnSpPr>
          <p:nvPr/>
        </p:nvCxnSpPr>
        <p:spPr bwMode="auto">
          <a:xfrm rot="5400000">
            <a:off x="7756660" y="4103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43704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76" name="Straight Arrow Connector 75"/>
          <p:cNvCxnSpPr/>
          <p:nvPr/>
        </p:nvCxnSpPr>
        <p:spPr bwMode="auto">
          <a:xfrm rot="5400000">
            <a:off x="7757454" y="51697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7" name="TextBox 76"/>
          <p:cNvSpPr txBox="1"/>
          <p:nvPr/>
        </p:nvSpPr>
        <p:spPr>
          <a:xfrm>
            <a:off x="7427263" y="54372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78" name="Shape 36"/>
          <p:cNvCxnSpPr/>
          <p:nvPr/>
        </p:nvCxnSpPr>
        <p:spPr bwMode="auto">
          <a:xfrm rot="10800000">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9" name="Shape 36"/>
          <p:cNvCxnSpPr/>
          <p:nvPr/>
        </p:nvCxnSpPr>
        <p:spPr bwMode="auto">
          <a:xfrm>
            <a:off x="28940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0" name="Shape 36"/>
          <p:cNvCxnSpPr/>
          <p:nvPr/>
        </p:nvCxnSpPr>
        <p:spPr bwMode="auto">
          <a:xfrm rot="10800000">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1" name="Shape 36"/>
          <p:cNvCxnSpPr/>
          <p:nvPr/>
        </p:nvCxnSpPr>
        <p:spPr bwMode="auto">
          <a:xfrm>
            <a:off x="4495801"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2" name="Shape 36"/>
          <p:cNvCxnSpPr/>
          <p:nvPr/>
        </p:nvCxnSpPr>
        <p:spPr bwMode="auto">
          <a:xfrm rot="10800000">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3" name="Shape 36"/>
          <p:cNvCxnSpPr/>
          <p:nvPr/>
        </p:nvCxnSpPr>
        <p:spPr bwMode="auto">
          <a:xfrm>
            <a:off x="63992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4" name="Shape 36"/>
          <p:cNvCxnSpPr/>
          <p:nvPr/>
        </p:nvCxnSpPr>
        <p:spPr bwMode="auto">
          <a:xfrm rot="10800000">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5" name="Shape 36"/>
          <p:cNvCxnSpPr/>
          <p:nvPr/>
        </p:nvCxnSpPr>
        <p:spPr bwMode="auto">
          <a:xfrm>
            <a:off x="7999412" y="2618601"/>
            <a:ext cx="1588" cy="685800"/>
          </a:xfrm>
          <a:prstGeom prst="curvedConnector3">
            <a:avLst>
              <a:gd name="adj1" fmla="val 14395466"/>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6" name="Straight Arrow Connector 85"/>
          <p:cNvCxnSpPr/>
          <p:nvPr/>
        </p:nvCxnSpPr>
        <p:spPr bwMode="auto">
          <a:xfrm rot="5400000">
            <a:off x="26281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7" name="Straight Arrow Connector 86"/>
          <p:cNvCxnSpPr/>
          <p:nvPr/>
        </p:nvCxnSpPr>
        <p:spPr bwMode="auto">
          <a:xfrm rot="5400000">
            <a:off x="4228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8" name="Straight Arrow Connector 87"/>
          <p:cNvCxnSpPr/>
          <p:nvPr/>
        </p:nvCxnSpPr>
        <p:spPr bwMode="auto">
          <a:xfrm rot="5400000">
            <a:off x="61333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89" name="Straight Arrow Connector 88"/>
          <p:cNvCxnSpPr/>
          <p:nvPr/>
        </p:nvCxnSpPr>
        <p:spPr bwMode="auto">
          <a:xfrm rot="5400000">
            <a:off x="7733506" y="18177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307822" y="2774023"/>
            <a:ext cx="1228221" cy="307777"/>
          </a:xfrm>
          <a:prstGeom prst="rect">
            <a:avLst/>
          </a:prstGeom>
          <a:noFill/>
        </p:spPr>
        <p:txBody>
          <a:bodyPr wrap="none" rtlCol="0">
            <a:spAutoFit/>
          </a:bodyPr>
          <a:lstStyle/>
          <a:p>
            <a:r>
              <a:rPr lang="en-US" sz="1400" dirty="0" smtClean="0">
                <a:solidFill>
                  <a:schemeClr val="bg2"/>
                </a:solidFill>
              </a:rPr>
              <a:t>InputFormat</a:t>
            </a:r>
            <a:endParaRPr lang="en-US" sz="1400" dirty="0">
              <a:solidFill>
                <a:schemeClr val="bg2"/>
              </a:solidFill>
            </a:endParaRPr>
          </a:p>
        </p:txBody>
      </p:sp>
    </p:spTree>
    <p:extLst>
      <p:ext uri="{BB962C8B-B14F-4D97-AF65-F5344CB8AC3E}">
        <p14:creationId xmlns:p14="http://schemas.microsoft.com/office/powerpoint/2010/main" val="16470460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bwMode="auto">
          <a:xfrm>
            <a:off x="60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 name="Rectangle 2"/>
          <p:cNvSpPr/>
          <p:nvPr/>
        </p:nvSpPr>
        <p:spPr bwMode="auto">
          <a:xfrm>
            <a:off x="83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4" name="Rectangle 3"/>
          <p:cNvSpPr/>
          <p:nvPr/>
        </p:nvSpPr>
        <p:spPr bwMode="auto">
          <a:xfrm>
            <a:off x="106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5" name="Rectangle 4"/>
          <p:cNvSpPr/>
          <p:nvPr/>
        </p:nvSpPr>
        <p:spPr bwMode="auto">
          <a:xfrm>
            <a:off x="129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6" name="Rectangle 5"/>
          <p:cNvSpPr/>
          <p:nvPr/>
        </p:nvSpPr>
        <p:spPr bwMode="auto">
          <a:xfrm>
            <a:off x="152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7" name="Rectangle 6"/>
          <p:cNvSpPr/>
          <p:nvPr/>
        </p:nvSpPr>
        <p:spPr bwMode="auto">
          <a:xfrm>
            <a:off x="1752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8" name="Rectangle 7"/>
          <p:cNvSpPr/>
          <p:nvPr/>
        </p:nvSpPr>
        <p:spPr bwMode="auto">
          <a:xfrm>
            <a:off x="1981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9" name="Rectangle 8"/>
          <p:cNvSpPr/>
          <p:nvPr/>
        </p:nvSpPr>
        <p:spPr bwMode="auto">
          <a:xfrm>
            <a:off x="2209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0" name="Rectangle 9"/>
          <p:cNvSpPr/>
          <p:nvPr/>
        </p:nvSpPr>
        <p:spPr bwMode="auto">
          <a:xfrm>
            <a:off x="2438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1" name="Rectangle 10"/>
          <p:cNvSpPr/>
          <p:nvPr/>
        </p:nvSpPr>
        <p:spPr bwMode="auto">
          <a:xfrm>
            <a:off x="2667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2" name="Rectangle 11"/>
          <p:cNvSpPr/>
          <p:nvPr/>
        </p:nvSpPr>
        <p:spPr bwMode="auto">
          <a:xfrm>
            <a:off x="327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3" name="Rectangle 12"/>
          <p:cNvSpPr/>
          <p:nvPr/>
        </p:nvSpPr>
        <p:spPr bwMode="auto">
          <a:xfrm>
            <a:off x="350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4" name="Rectangle 13"/>
          <p:cNvSpPr/>
          <p:nvPr/>
        </p:nvSpPr>
        <p:spPr bwMode="auto">
          <a:xfrm>
            <a:off x="373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5" name="Rectangle 14"/>
          <p:cNvSpPr/>
          <p:nvPr/>
        </p:nvSpPr>
        <p:spPr bwMode="auto">
          <a:xfrm>
            <a:off x="396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6" name="Rectangle 15"/>
          <p:cNvSpPr/>
          <p:nvPr/>
        </p:nvSpPr>
        <p:spPr bwMode="auto">
          <a:xfrm>
            <a:off x="419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7" name="Rectangle 16"/>
          <p:cNvSpPr/>
          <p:nvPr/>
        </p:nvSpPr>
        <p:spPr bwMode="auto">
          <a:xfrm>
            <a:off x="4419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8" name="Rectangle 17"/>
          <p:cNvSpPr/>
          <p:nvPr/>
        </p:nvSpPr>
        <p:spPr bwMode="auto">
          <a:xfrm>
            <a:off x="4648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19" name="Rectangle 18"/>
          <p:cNvSpPr/>
          <p:nvPr/>
        </p:nvSpPr>
        <p:spPr bwMode="auto">
          <a:xfrm>
            <a:off x="4876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0" name="Rectangle 19"/>
          <p:cNvSpPr/>
          <p:nvPr/>
        </p:nvSpPr>
        <p:spPr bwMode="auto">
          <a:xfrm>
            <a:off x="5105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1" name="Rectangle 20"/>
          <p:cNvSpPr/>
          <p:nvPr/>
        </p:nvSpPr>
        <p:spPr bwMode="auto">
          <a:xfrm>
            <a:off x="5334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2" name="Rectangle 21"/>
          <p:cNvSpPr/>
          <p:nvPr/>
        </p:nvSpPr>
        <p:spPr bwMode="auto">
          <a:xfrm>
            <a:off x="5943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3" name="Rectangle 22"/>
          <p:cNvSpPr/>
          <p:nvPr/>
        </p:nvSpPr>
        <p:spPr bwMode="auto">
          <a:xfrm>
            <a:off x="6172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4" name="Rectangle 23"/>
          <p:cNvSpPr/>
          <p:nvPr/>
        </p:nvSpPr>
        <p:spPr bwMode="auto">
          <a:xfrm>
            <a:off x="6400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5" name="Rectangle 24"/>
          <p:cNvSpPr/>
          <p:nvPr/>
        </p:nvSpPr>
        <p:spPr bwMode="auto">
          <a:xfrm>
            <a:off x="6629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6" name="Rectangle 25"/>
          <p:cNvSpPr/>
          <p:nvPr/>
        </p:nvSpPr>
        <p:spPr bwMode="auto">
          <a:xfrm>
            <a:off x="6858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7" name="Rectangle 26"/>
          <p:cNvSpPr/>
          <p:nvPr/>
        </p:nvSpPr>
        <p:spPr bwMode="auto">
          <a:xfrm>
            <a:off x="70866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8" name="Rectangle 27"/>
          <p:cNvSpPr/>
          <p:nvPr/>
        </p:nvSpPr>
        <p:spPr bwMode="auto">
          <a:xfrm>
            <a:off x="73152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29" name="Rectangle 28"/>
          <p:cNvSpPr/>
          <p:nvPr/>
        </p:nvSpPr>
        <p:spPr bwMode="auto">
          <a:xfrm>
            <a:off x="75438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0" name="Rectangle 29"/>
          <p:cNvSpPr/>
          <p:nvPr/>
        </p:nvSpPr>
        <p:spPr bwMode="auto">
          <a:xfrm>
            <a:off x="77724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1" name="Rectangle 30"/>
          <p:cNvSpPr/>
          <p:nvPr/>
        </p:nvSpPr>
        <p:spPr bwMode="auto">
          <a:xfrm>
            <a:off x="8001000" y="2971800"/>
            <a:ext cx="228600" cy="3048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bg1"/>
              </a:solidFill>
              <a:effectLst/>
              <a:latin typeface="Gill Sans"/>
              <a:cs typeface="Gill Sans"/>
            </a:endParaRPr>
          </a:p>
        </p:txBody>
      </p:sp>
      <p:sp>
        <p:nvSpPr>
          <p:cNvPr id="32" name="TextBox 31"/>
          <p:cNvSpPr txBox="1"/>
          <p:nvPr/>
        </p:nvSpPr>
        <p:spPr>
          <a:xfrm>
            <a:off x="2895600" y="2971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sp>
        <p:nvSpPr>
          <p:cNvPr id="33" name="TextBox 32"/>
          <p:cNvSpPr txBox="1"/>
          <p:nvPr/>
        </p:nvSpPr>
        <p:spPr>
          <a:xfrm>
            <a:off x="5562600" y="2971800"/>
            <a:ext cx="389850" cy="338554"/>
          </a:xfrm>
          <a:prstGeom prst="rect">
            <a:avLst/>
          </a:prstGeom>
          <a:noFill/>
        </p:spPr>
        <p:txBody>
          <a:bodyPr wrap="none" rtlCol="0">
            <a:spAutoFit/>
          </a:bodyPr>
          <a:lstStyle/>
          <a:p>
            <a:r>
              <a:rPr lang="en-US" dirty="0" smtClean="0">
                <a:solidFill>
                  <a:schemeClr val="bg1"/>
                </a:solidFill>
                <a:latin typeface="Gill Sans"/>
                <a:cs typeface="Gill Sans"/>
              </a:rPr>
              <a:t>…</a:t>
            </a:r>
            <a:endParaRPr lang="en-US" dirty="0">
              <a:solidFill>
                <a:schemeClr val="bg1"/>
              </a:solidFill>
              <a:latin typeface="Gill Sans"/>
              <a:cs typeface="Gill Sans"/>
            </a:endParaRPr>
          </a:p>
        </p:txBody>
      </p:sp>
      <p:cxnSp>
        <p:nvCxnSpPr>
          <p:cNvPr id="35" name="Straight Connector 34"/>
          <p:cNvCxnSpPr/>
          <p:nvPr/>
        </p:nvCxnSpPr>
        <p:spPr bwMode="auto">
          <a:xfrm rot="5400000">
            <a:off x="-227806" y="3200400"/>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7" name="Straight Connector 36"/>
          <p:cNvCxnSpPr/>
          <p:nvPr/>
        </p:nvCxnSpPr>
        <p:spPr bwMode="auto">
          <a:xfrm rot="5400000">
            <a:off x="28201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cxnSp>
        <p:nvCxnSpPr>
          <p:cNvPr id="38" name="Straight Connector 37"/>
          <p:cNvCxnSpPr/>
          <p:nvPr/>
        </p:nvCxnSpPr>
        <p:spPr bwMode="auto">
          <a:xfrm rot="5400000">
            <a:off x="5639594" y="3199606"/>
            <a:ext cx="1675606" cy="794"/>
          </a:xfrm>
          <a:prstGeom prst="line">
            <a:avLst/>
          </a:prstGeom>
          <a:ln w="25400">
            <a:solidFill>
              <a:schemeClr val="bg1"/>
            </a:solidFill>
            <a:headEnd type="none" w="med" len="med"/>
            <a:tailEnd type="none" w="med" len="med"/>
          </a:ln>
        </p:spPr>
        <p:style>
          <a:lnRef idx="3">
            <a:schemeClr val="accent3"/>
          </a:lnRef>
          <a:fillRef idx="0">
            <a:schemeClr val="accent3"/>
          </a:fillRef>
          <a:effectRef idx="2">
            <a:schemeClr val="accent3"/>
          </a:effectRef>
          <a:fontRef idx="minor">
            <a:schemeClr val="tx1"/>
          </a:fontRef>
        </p:style>
      </p:cxnSp>
      <p:grpSp>
        <p:nvGrpSpPr>
          <p:cNvPr id="70" name="Group 69"/>
          <p:cNvGrpSpPr/>
          <p:nvPr/>
        </p:nvGrpSpPr>
        <p:grpSpPr>
          <a:xfrm>
            <a:off x="609600" y="3657600"/>
            <a:ext cx="3048000" cy="338554"/>
            <a:chOff x="609600" y="3657600"/>
            <a:chExt cx="3124200" cy="338554"/>
          </a:xfrm>
        </p:grpSpPr>
        <p:cxnSp>
          <p:nvCxnSpPr>
            <p:cNvPr id="42" name="Straight Arrow Connector 41"/>
            <p:cNvCxnSpPr/>
            <p:nvPr/>
          </p:nvCxnSpPr>
          <p:spPr bwMode="auto">
            <a:xfrm rot="10800000">
              <a:off x="609600" y="3842166"/>
              <a:ext cx="10668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44" name="Straight Arrow Connector 43"/>
            <p:cNvCxnSpPr/>
            <p:nvPr/>
          </p:nvCxnSpPr>
          <p:spPr bwMode="auto">
            <a:xfrm>
              <a:off x="2819400" y="3843754"/>
              <a:ext cx="91440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48" name="TextBox 47"/>
            <p:cNvSpPr txBox="1"/>
            <p:nvPr/>
          </p:nvSpPr>
          <p:spPr>
            <a:xfrm>
              <a:off x="1688862" y="3657600"/>
              <a:ext cx="1228121" cy="338554"/>
            </a:xfrm>
            <a:prstGeom prst="rect">
              <a:avLst/>
            </a:prstGeom>
            <a:noFill/>
          </p:spPr>
          <p:txBody>
            <a:bodyPr wrap="none" rtlCol="0">
              <a:spAutoFit/>
            </a:bodyPr>
            <a:lstStyle/>
            <a:p>
              <a:r>
                <a:rPr lang="en-US" dirty="0" err="1" smtClean="0">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1" name="Group 70"/>
          <p:cNvGrpSpPr/>
          <p:nvPr/>
        </p:nvGrpSpPr>
        <p:grpSpPr>
          <a:xfrm>
            <a:off x="3657601" y="3657600"/>
            <a:ext cx="2819400" cy="338554"/>
            <a:chOff x="3733801" y="3657600"/>
            <a:chExt cx="2895599" cy="338554"/>
          </a:xfrm>
        </p:grpSpPr>
        <p:cxnSp>
          <p:nvCxnSpPr>
            <p:cNvPr id="54" name="Straight Arrow Connector 53"/>
            <p:cNvCxnSpPr/>
            <p:nvPr/>
          </p:nvCxnSpPr>
          <p:spPr bwMode="auto">
            <a:xfrm rot="10800000">
              <a:off x="3733801" y="3842166"/>
              <a:ext cx="920495"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cxnSp>
          <p:nvCxnSpPr>
            <p:cNvPr id="55" name="Straight Arrow Connector 54"/>
            <p:cNvCxnSpPr/>
            <p:nvPr/>
          </p:nvCxnSpPr>
          <p:spPr bwMode="auto">
            <a:xfrm>
              <a:off x="5760720" y="3843754"/>
              <a:ext cx="868680"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56" name="TextBox 55"/>
            <p:cNvSpPr txBox="1"/>
            <p:nvPr/>
          </p:nvSpPr>
          <p:spPr>
            <a:xfrm>
              <a:off x="4648200" y="3657600"/>
              <a:ext cx="1228121" cy="338554"/>
            </a:xfrm>
            <a:prstGeom prst="rect">
              <a:avLst/>
            </a:prstGeom>
            <a:noFill/>
          </p:spPr>
          <p:txBody>
            <a:bodyPr wrap="none" rtlCol="0">
              <a:spAutoFit/>
            </a:bodyPr>
            <a:lstStyle/>
            <a:p>
              <a:r>
                <a:rPr lang="en-US" dirty="0" err="1" smtClean="0">
                  <a:solidFill>
                    <a:schemeClr val="bg1"/>
                  </a:solidFill>
                  <a:latin typeface="Gill Sans"/>
                  <a:cs typeface="Gill Sans"/>
                </a:rPr>
                <a:t>InputSplit</a:t>
              </a:r>
              <a:endParaRPr lang="en-US" dirty="0">
                <a:solidFill>
                  <a:schemeClr val="bg1"/>
                </a:solidFill>
                <a:latin typeface="Gill Sans"/>
                <a:cs typeface="Gill Sans"/>
              </a:endParaRPr>
            </a:p>
          </p:txBody>
        </p:sp>
      </p:grpSp>
      <p:grpSp>
        <p:nvGrpSpPr>
          <p:cNvPr id="72" name="Group 71"/>
          <p:cNvGrpSpPr/>
          <p:nvPr/>
        </p:nvGrpSpPr>
        <p:grpSpPr>
          <a:xfrm>
            <a:off x="6477000" y="3657600"/>
            <a:ext cx="1990120" cy="338554"/>
            <a:chOff x="6629401" y="3657600"/>
            <a:chExt cx="1990120" cy="338554"/>
          </a:xfrm>
        </p:grpSpPr>
        <p:cxnSp>
          <p:nvCxnSpPr>
            <p:cNvPr id="59" name="Straight Arrow Connector 58"/>
            <p:cNvCxnSpPr/>
            <p:nvPr/>
          </p:nvCxnSpPr>
          <p:spPr bwMode="auto">
            <a:xfrm rot="10800000">
              <a:off x="6629401" y="3842166"/>
              <a:ext cx="755903" cy="1588"/>
            </a:xfrm>
            <a:prstGeom prst="straightConnector1">
              <a:avLst/>
            </a:prstGeom>
            <a:ln>
              <a:headEnd type="none" w="med" len="med"/>
              <a:tailEnd type="triangle" w="lg" len="lg"/>
            </a:ln>
          </p:spPr>
          <p:style>
            <a:lnRef idx="2">
              <a:schemeClr val="accent5"/>
            </a:lnRef>
            <a:fillRef idx="0">
              <a:schemeClr val="accent5"/>
            </a:fillRef>
            <a:effectRef idx="1">
              <a:schemeClr val="accent5"/>
            </a:effectRef>
            <a:fontRef idx="minor">
              <a:schemeClr val="tx1"/>
            </a:fontRef>
          </p:style>
        </p:cxnSp>
        <p:sp>
          <p:nvSpPr>
            <p:cNvPr id="60" name="TextBox 59"/>
            <p:cNvSpPr txBox="1"/>
            <p:nvPr/>
          </p:nvSpPr>
          <p:spPr>
            <a:xfrm>
              <a:off x="7391400" y="3657600"/>
              <a:ext cx="1228121" cy="338554"/>
            </a:xfrm>
            <a:prstGeom prst="rect">
              <a:avLst/>
            </a:prstGeom>
            <a:noFill/>
          </p:spPr>
          <p:txBody>
            <a:bodyPr wrap="none" rtlCol="0">
              <a:spAutoFit/>
            </a:bodyPr>
            <a:lstStyle/>
            <a:p>
              <a:r>
                <a:rPr lang="en-US" dirty="0" err="1" smtClean="0">
                  <a:solidFill>
                    <a:schemeClr val="bg1"/>
                  </a:solidFill>
                  <a:latin typeface="Gill Sans"/>
                  <a:cs typeface="Gill Sans"/>
                </a:rPr>
                <a:t>InputSplit</a:t>
              </a:r>
              <a:endParaRPr lang="en-US" dirty="0">
                <a:solidFill>
                  <a:schemeClr val="bg1"/>
                </a:solidFill>
                <a:latin typeface="Gill Sans"/>
                <a:cs typeface="Gill Sans"/>
              </a:endParaRPr>
            </a:p>
          </p:txBody>
        </p:sp>
      </p:grpSp>
      <p:sp>
        <p:nvSpPr>
          <p:cNvPr id="68" name="Rounded Rectangle 67"/>
          <p:cNvSpPr/>
          <p:nvPr/>
        </p:nvSpPr>
        <p:spPr bwMode="auto">
          <a:xfrm>
            <a:off x="3733800" y="914400"/>
            <a:ext cx="1371600" cy="6096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dirty="0" smtClean="0">
                <a:solidFill>
                  <a:schemeClr val="bg1"/>
                </a:solidFill>
                <a:latin typeface="Gill Sans"/>
                <a:cs typeface="Gill Sans"/>
              </a:rPr>
              <a:t>Client</a:t>
            </a:r>
            <a:endParaRPr kumimoji="0" lang="en-US" sz="1600" b="1" i="0" u="none" strike="noStrike" cap="none" normalizeH="0" baseline="0" dirty="0" smtClean="0">
              <a:ln>
                <a:noFill/>
              </a:ln>
              <a:solidFill>
                <a:schemeClr val="bg1"/>
              </a:solidFill>
              <a:effectLst/>
              <a:latin typeface="Gill Sans"/>
              <a:cs typeface="Gill Sans"/>
            </a:endParaRPr>
          </a:p>
        </p:txBody>
      </p:sp>
      <p:sp>
        <p:nvSpPr>
          <p:cNvPr id="69" name="TextBox 68"/>
          <p:cNvSpPr txBox="1"/>
          <p:nvPr/>
        </p:nvSpPr>
        <p:spPr>
          <a:xfrm>
            <a:off x="7391400" y="2667000"/>
            <a:ext cx="785780" cy="307777"/>
          </a:xfrm>
          <a:prstGeom prst="rect">
            <a:avLst/>
          </a:prstGeom>
          <a:noFill/>
        </p:spPr>
        <p:txBody>
          <a:bodyPr wrap="none" rtlCol="0">
            <a:spAutoFit/>
          </a:bodyPr>
          <a:lstStyle/>
          <a:p>
            <a:r>
              <a:rPr lang="en-US" sz="1400" b="0" dirty="0" smtClean="0">
                <a:solidFill>
                  <a:schemeClr val="bg1"/>
                </a:solidFill>
                <a:latin typeface="Gill Sans"/>
                <a:cs typeface="Gill Sans"/>
              </a:rPr>
              <a:t>Records</a:t>
            </a:r>
            <a:endParaRPr lang="en-US" sz="1400" b="0" dirty="0">
              <a:solidFill>
                <a:schemeClr val="bg1"/>
              </a:solidFill>
              <a:latin typeface="Gill Sans"/>
              <a:cs typeface="Gill Sans"/>
            </a:endParaRPr>
          </a:p>
        </p:txBody>
      </p:sp>
      <p:grpSp>
        <p:nvGrpSpPr>
          <p:cNvPr id="46" name="Group 45"/>
          <p:cNvGrpSpPr/>
          <p:nvPr/>
        </p:nvGrpSpPr>
        <p:grpSpPr>
          <a:xfrm>
            <a:off x="609600" y="3276600"/>
            <a:ext cx="1371600" cy="2209800"/>
            <a:chOff x="609600" y="3276600"/>
            <a:chExt cx="1371600" cy="2209800"/>
          </a:xfrm>
        </p:grpSpPr>
        <p:sp>
          <p:nvSpPr>
            <p:cNvPr id="61" name="Rounded Rectangle 60"/>
            <p:cNvSpPr/>
            <p:nvPr/>
          </p:nvSpPr>
          <p:spPr bwMode="auto">
            <a:xfrm>
              <a:off x="6096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Mapper</a:t>
              </a:r>
            </a:p>
          </p:txBody>
        </p:sp>
        <p:cxnSp>
          <p:nvCxnSpPr>
            <p:cNvPr id="65" name="Straight Arrow Connector 64"/>
            <p:cNvCxnSpPr/>
            <p:nvPr/>
          </p:nvCxnSpPr>
          <p:spPr bwMode="auto">
            <a:xfrm>
              <a:off x="6096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58" name="Rounded Rectangle 57"/>
            <p:cNvSpPr/>
            <p:nvPr/>
          </p:nvSpPr>
          <p:spPr bwMode="auto">
            <a:xfrm>
              <a:off x="6096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smtClean="0">
                  <a:solidFill>
                    <a:schemeClr val="bg1"/>
                  </a:solidFill>
                  <a:latin typeface="Gill Sans"/>
                  <a:cs typeface="Gill Sans"/>
                </a:rPr>
                <a:t>RecordReader</a:t>
              </a:r>
              <a:endParaRPr kumimoji="0" lang="en-US" sz="1400" b="0" i="0" u="none" strike="noStrike" cap="none" normalizeH="0" baseline="0" dirty="0" smtClean="0">
                <a:ln>
                  <a:noFill/>
                </a:ln>
                <a:solidFill>
                  <a:schemeClr val="bg1"/>
                </a:solidFill>
                <a:effectLst/>
                <a:latin typeface="Gill Sans"/>
                <a:cs typeface="Gill Sans"/>
              </a:endParaRPr>
            </a:p>
          </p:txBody>
        </p:sp>
      </p:grpSp>
      <p:grpSp>
        <p:nvGrpSpPr>
          <p:cNvPr id="47" name="Group 46"/>
          <p:cNvGrpSpPr/>
          <p:nvPr/>
        </p:nvGrpSpPr>
        <p:grpSpPr>
          <a:xfrm>
            <a:off x="3733800" y="3276600"/>
            <a:ext cx="1371600" cy="2209800"/>
            <a:chOff x="3733800" y="3276600"/>
            <a:chExt cx="1371600" cy="2209800"/>
          </a:xfrm>
        </p:grpSpPr>
        <p:sp>
          <p:nvSpPr>
            <p:cNvPr id="62" name="Rounded Rectangle 61"/>
            <p:cNvSpPr/>
            <p:nvPr/>
          </p:nvSpPr>
          <p:spPr bwMode="auto">
            <a:xfrm>
              <a:off x="37338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Mapper</a:t>
              </a:r>
            </a:p>
          </p:txBody>
        </p:sp>
        <p:cxnSp>
          <p:nvCxnSpPr>
            <p:cNvPr id="66" name="Straight Arrow Connector 65"/>
            <p:cNvCxnSpPr/>
            <p:nvPr/>
          </p:nvCxnSpPr>
          <p:spPr bwMode="auto">
            <a:xfrm>
              <a:off x="3733800" y="3276600"/>
              <a:ext cx="304800" cy="1600200"/>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64" name="Rounded Rectangle 63"/>
            <p:cNvSpPr/>
            <p:nvPr/>
          </p:nvSpPr>
          <p:spPr bwMode="auto">
            <a:xfrm>
              <a:off x="37338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smtClean="0">
                  <a:solidFill>
                    <a:schemeClr val="bg1"/>
                  </a:solidFill>
                  <a:latin typeface="Gill Sans"/>
                  <a:cs typeface="Gill Sans"/>
                </a:rPr>
                <a:t>RecordReader</a:t>
              </a:r>
              <a:endParaRPr kumimoji="0" lang="en-US" sz="1400" b="0" i="0" u="none" strike="noStrike" cap="none" normalizeH="0" baseline="0" dirty="0" smtClean="0">
                <a:ln>
                  <a:noFill/>
                </a:ln>
                <a:solidFill>
                  <a:schemeClr val="bg1"/>
                </a:solidFill>
                <a:effectLst/>
                <a:latin typeface="Gill Sans"/>
                <a:cs typeface="Gill Sans"/>
              </a:endParaRPr>
            </a:p>
          </p:txBody>
        </p:sp>
      </p:grpSp>
      <p:grpSp>
        <p:nvGrpSpPr>
          <p:cNvPr id="49" name="Group 48"/>
          <p:cNvGrpSpPr/>
          <p:nvPr/>
        </p:nvGrpSpPr>
        <p:grpSpPr>
          <a:xfrm>
            <a:off x="6629400" y="3276600"/>
            <a:ext cx="1371600" cy="2209800"/>
            <a:chOff x="6629400" y="3276600"/>
            <a:chExt cx="1371600" cy="2209800"/>
          </a:xfrm>
        </p:grpSpPr>
        <p:sp>
          <p:nvSpPr>
            <p:cNvPr id="63" name="Rounded Rectangle 62"/>
            <p:cNvSpPr/>
            <p:nvPr/>
          </p:nvSpPr>
          <p:spPr bwMode="auto">
            <a:xfrm>
              <a:off x="6629400" y="4876800"/>
              <a:ext cx="1371600" cy="6096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600" b="1" i="0" u="none" strike="noStrike" cap="none" normalizeH="0" baseline="0" dirty="0" smtClean="0">
                  <a:ln>
                    <a:noFill/>
                  </a:ln>
                  <a:solidFill>
                    <a:schemeClr val="bg1"/>
                  </a:solidFill>
                  <a:effectLst/>
                  <a:latin typeface="Gill Sans"/>
                  <a:cs typeface="Gill Sans"/>
                </a:rPr>
                <a:t>Mapper</a:t>
              </a:r>
            </a:p>
          </p:txBody>
        </p:sp>
        <p:cxnSp>
          <p:nvCxnSpPr>
            <p:cNvPr id="67" name="Straight Arrow Connector 66"/>
            <p:cNvCxnSpPr/>
            <p:nvPr/>
          </p:nvCxnSpPr>
          <p:spPr bwMode="auto">
            <a:xfrm>
              <a:off x="6629400" y="3276600"/>
              <a:ext cx="304800" cy="1600201"/>
            </a:xfrm>
            <a:prstGeom prst="straightConnector1">
              <a:avLst/>
            </a:prstGeom>
            <a:ln>
              <a:headEnd type="none" w="med" len="med"/>
              <a:tailEnd type="triangle" w="med" len="med"/>
            </a:ln>
          </p:spPr>
          <p:style>
            <a:lnRef idx="2">
              <a:schemeClr val="dk1"/>
            </a:lnRef>
            <a:fillRef idx="0">
              <a:schemeClr val="dk1"/>
            </a:fillRef>
            <a:effectRef idx="1">
              <a:schemeClr val="dk1"/>
            </a:effectRef>
            <a:fontRef idx="minor">
              <a:schemeClr val="tx1"/>
            </a:fontRef>
          </p:style>
        </p:cxnSp>
        <p:sp>
          <p:nvSpPr>
            <p:cNvPr id="73" name="Rounded Rectangle 72"/>
            <p:cNvSpPr/>
            <p:nvPr/>
          </p:nvSpPr>
          <p:spPr bwMode="auto">
            <a:xfrm>
              <a:off x="6629400" y="4191000"/>
              <a:ext cx="1295400" cy="4572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b="0" dirty="0" err="1" smtClean="0">
                  <a:solidFill>
                    <a:schemeClr val="bg1"/>
                  </a:solidFill>
                  <a:latin typeface="Gill Sans"/>
                  <a:cs typeface="Gill Sans"/>
                </a:rPr>
                <a:t>RecordReader</a:t>
              </a:r>
              <a:endParaRPr kumimoji="0" lang="en-US" sz="1400" b="0" i="0" u="none" strike="noStrike" cap="none" normalizeH="0" baseline="0" dirty="0" smtClean="0">
                <a:ln>
                  <a:noFill/>
                </a:ln>
                <a:solidFill>
                  <a:schemeClr val="bg1"/>
                </a:solidFill>
                <a:effectLst/>
                <a:latin typeface="Gill Sans"/>
                <a:cs typeface="Gill Sans"/>
              </a:endParaRPr>
            </a:p>
          </p:txBody>
        </p:sp>
      </p:grpSp>
    </p:spTree>
    <p:extLst>
      <p:ext uri="{BB962C8B-B14F-4D97-AF65-F5344CB8AC3E}">
        <p14:creationId xmlns:p14="http://schemas.microsoft.com/office/powerpoint/2010/main" val="162160914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redrawn from a slide by </a:t>
            </a:r>
            <a:r>
              <a:rPr lang="en-US" sz="1000" b="0" dirty="0" err="1" smtClean="0">
                <a:solidFill>
                  <a:schemeClr val="bg2"/>
                </a:solidFill>
              </a:rPr>
              <a:t>Cloduera</a:t>
            </a:r>
            <a:r>
              <a:rPr lang="en-US" sz="1000" b="0" dirty="0" smtClean="0">
                <a:solidFill>
                  <a:schemeClr val="bg2"/>
                </a:solidFill>
              </a:rPr>
              <a:t>, cc-licensed</a:t>
            </a:r>
            <a:endParaRPr lang="en-US" sz="1000" b="0" dirty="0">
              <a:solidFill>
                <a:schemeClr val="bg2"/>
              </a:solidFill>
            </a:endParaRPr>
          </a:p>
        </p:txBody>
      </p:sp>
      <p:sp>
        <p:nvSpPr>
          <p:cNvPr id="56" name="Rounded Rectangle 55"/>
          <p:cNvSpPr/>
          <p:nvPr/>
        </p:nvSpPr>
        <p:spPr bwMode="auto">
          <a:xfrm>
            <a:off x="609600" y="866001"/>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59" name="Straight Arrow Connector 58"/>
          <p:cNvCxnSpPr/>
          <p:nvPr/>
        </p:nvCxnSpPr>
        <p:spPr bwMode="auto">
          <a:xfrm rot="5400000">
            <a:off x="1029494" y="1665307"/>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3" name="Rounded Rectangle 62"/>
          <p:cNvSpPr/>
          <p:nvPr/>
        </p:nvSpPr>
        <p:spPr bwMode="auto">
          <a:xfrm>
            <a:off x="22098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64" name="Straight Arrow Connector 63"/>
          <p:cNvCxnSpPr/>
          <p:nvPr/>
        </p:nvCxnSpPr>
        <p:spPr bwMode="auto">
          <a:xfrm rot="5400000">
            <a:off x="26296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67" name="Rounded Rectangle 66"/>
          <p:cNvSpPr/>
          <p:nvPr/>
        </p:nvSpPr>
        <p:spPr bwMode="auto">
          <a:xfrm>
            <a:off x="38323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68" name="Straight Arrow Connector 67"/>
          <p:cNvCxnSpPr/>
          <p:nvPr/>
        </p:nvCxnSpPr>
        <p:spPr bwMode="auto">
          <a:xfrm rot="5400000">
            <a:off x="42522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1" name="Rounded Rectangle 70"/>
          <p:cNvSpPr/>
          <p:nvPr/>
        </p:nvSpPr>
        <p:spPr bwMode="auto">
          <a:xfrm>
            <a:off x="571500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72" name="Straight Arrow Connector 71"/>
          <p:cNvCxnSpPr/>
          <p:nvPr/>
        </p:nvCxnSpPr>
        <p:spPr bwMode="auto">
          <a:xfrm rot="5400000">
            <a:off x="613489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75" name="Rounded Rectangle 74"/>
          <p:cNvSpPr/>
          <p:nvPr/>
        </p:nvSpPr>
        <p:spPr bwMode="auto">
          <a:xfrm>
            <a:off x="7337560" y="865207"/>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Mapper</a:t>
            </a:r>
          </a:p>
        </p:txBody>
      </p:sp>
      <p:cxnSp>
        <p:nvCxnSpPr>
          <p:cNvPr id="76" name="Straight Arrow Connector 75"/>
          <p:cNvCxnSpPr/>
          <p:nvPr/>
        </p:nvCxnSpPr>
        <p:spPr bwMode="auto">
          <a:xfrm rot="5400000">
            <a:off x="7757454" y="1664513"/>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0" name="Rounded Rectangle 99"/>
          <p:cNvSpPr/>
          <p:nvPr/>
        </p:nvSpPr>
        <p:spPr bwMode="auto">
          <a:xfrm>
            <a:off x="609600" y="2743200"/>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Partitioner</a:t>
            </a:r>
          </a:p>
        </p:txBody>
      </p:sp>
      <p:cxnSp>
        <p:nvCxnSpPr>
          <p:cNvPr id="101" name="Straight Arrow Connector 100"/>
          <p:cNvCxnSpPr/>
          <p:nvPr/>
        </p:nvCxnSpPr>
        <p:spPr bwMode="auto">
          <a:xfrm rot="5400000">
            <a:off x="1029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2" name="Rounded Rectangle 101"/>
          <p:cNvSpPr/>
          <p:nvPr/>
        </p:nvSpPr>
        <p:spPr bwMode="auto">
          <a:xfrm>
            <a:off x="22098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Partitioner</a:t>
            </a:r>
          </a:p>
        </p:txBody>
      </p:sp>
      <p:cxnSp>
        <p:nvCxnSpPr>
          <p:cNvPr id="103" name="Straight Arrow Connector 102"/>
          <p:cNvCxnSpPr/>
          <p:nvPr/>
        </p:nvCxnSpPr>
        <p:spPr bwMode="auto">
          <a:xfrm rot="5400000">
            <a:off x="2629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4" name="Rounded Rectangle 103"/>
          <p:cNvSpPr/>
          <p:nvPr/>
        </p:nvSpPr>
        <p:spPr bwMode="auto">
          <a:xfrm>
            <a:off x="38323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Partitioner</a:t>
            </a:r>
          </a:p>
        </p:txBody>
      </p:sp>
      <p:cxnSp>
        <p:nvCxnSpPr>
          <p:cNvPr id="105" name="Straight Arrow Connector 104"/>
          <p:cNvCxnSpPr/>
          <p:nvPr/>
        </p:nvCxnSpPr>
        <p:spPr bwMode="auto">
          <a:xfrm rot="5400000">
            <a:off x="42522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6" name="Rounded Rectangle 105"/>
          <p:cNvSpPr/>
          <p:nvPr/>
        </p:nvSpPr>
        <p:spPr bwMode="auto">
          <a:xfrm>
            <a:off x="571500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Partitioner</a:t>
            </a:r>
          </a:p>
        </p:txBody>
      </p:sp>
      <p:cxnSp>
        <p:nvCxnSpPr>
          <p:cNvPr id="107" name="Straight Arrow Connector 106"/>
          <p:cNvCxnSpPr/>
          <p:nvPr/>
        </p:nvCxnSpPr>
        <p:spPr bwMode="auto">
          <a:xfrm rot="5400000">
            <a:off x="61348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08" name="Rounded Rectangle 107"/>
          <p:cNvSpPr/>
          <p:nvPr/>
        </p:nvSpPr>
        <p:spPr bwMode="auto">
          <a:xfrm>
            <a:off x="7337560" y="2742406"/>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Partitioner</a:t>
            </a:r>
          </a:p>
        </p:txBody>
      </p:sp>
      <p:cxnSp>
        <p:nvCxnSpPr>
          <p:cNvPr id="109" name="Straight Arrow Connector 108"/>
          <p:cNvCxnSpPr/>
          <p:nvPr/>
        </p:nvCxnSpPr>
        <p:spPr bwMode="auto">
          <a:xfrm rot="5400000">
            <a:off x="775745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10" name="TextBox 109"/>
          <p:cNvSpPr txBox="1"/>
          <p:nvPr/>
        </p:nvSpPr>
        <p:spPr>
          <a:xfrm>
            <a:off x="699303" y="1932801"/>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11" name="TextBox 110"/>
          <p:cNvSpPr txBox="1"/>
          <p:nvPr/>
        </p:nvSpPr>
        <p:spPr>
          <a:xfrm>
            <a:off x="2299503" y="19320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12" name="TextBox 111"/>
          <p:cNvSpPr txBox="1"/>
          <p:nvPr/>
        </p:nvSpPr>
        <p:spPr>
          <a:xfrm>
            <a:off x="3922063" y="19320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13" name="TextBox 112"/>
          <p:cNvSpPr txBox="1"/>
          <p:nvPr/>
        </p:nvSpPr>
        <p:spPr>
          <a:xfrm>
            <a:off x="5804703" y="19320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14" name="TextBox 113"/>
          <p:cNvSpPr txBox="1"/>
          <p:nvPr/>
        </p:nvSpPr>
        <p:spPr>
          <a:xfrm>
            <a:off x="7427263" y="19320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24" name="Rounded Rectangle 123"/>
          <p:cNvSpPr/>
          <p:nvPr/>
        </p:nvSpPr>
        <p:spPr bwMode="auto">
          <a:xfrm>
            <a:off x="2416040" y="52578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Reducer</a:t>
            </a:r>
          </a:p>
        </p:txBody>
      </p:sp>
      <p:cxnSp>
        <p:nvCxnSpPr>
          <p:cNvPr id="125" name="Straight Arrow Connector 124"/>
          <p:cNvCxnSpPr/>
          <p:nvPr/>
        </p:nvCxnSpPr>
        <p:spPr bwMode="auto">
          <a:xfrm rot="5400000">
            <a:off x="28359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6" name="Rounded Rectangle 125"/>
          <p:cNvSpPr/>
          <p:nvPr/>
        </p:nvSpPr>
        <p:spPr bwMode="auto">
          <a:xfrm>
            <a:off x="401624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Reducer</a:t>
            </a:r>
          </a:p>
        </p:txBody>
      </p:sp>
      <p:cxnSp>
        <p:nvCxnSpPr>
          <p:cNvPr id="127" name="Straight Arrow Connector 126"/>
          <p:cNvCxnSpPr/>
          <p:nvPr/>
        </p:nvCxnSpPr>
        <p:spPr bwMode="auto">
          <a:xfrm rot="5400000">
            <a:off x="443613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28" name="Rounded Rectangle 127"/>
          <p:cNvSpPr/>
          <p:nvPr/>
        </p:nvSpPr>
        <p:spPr bwMode="auto">
          <a:xfrm>
            <a:off x="5638800" y="52570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Reduce</a:t>
            </a:r>
          </a:p>
        </p:txBody>
      </p:sp>
      <p:cxnSp>
        <p:nvCxnSpPr>
          <p:cNvPr id="129" name="Straight Arrow Connector 128"/>
          <p:cNvCxnSpPr/>
          <p:nvPr/>
        </p:nvCxnSpPr>
        <p:spPr bwMode="auto">
          <a:xfrm rot="5400000">
            <a:off x="6058694" y="49903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130" name="TextBox 129"/>
          <p:cNvSpPr txBox="1"/>
          <p:nvPr/>
        </p:nvSpPr>
        <p:spPr>
          <a:xfrm>
            <a:off x="2505743" y="4447401"/>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31" name="TextBox 130"/>
          <p:cNvSpPr txBox="1"/>
          <p:nvPr/>
        </p:nvSpPr>
        <p:spPr>
          <a:xfrm>
            <a:off x="4105943" y="44466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sp>
        <p:nvSpPr>
          <p:cNvPr id="132" name="TextBox 131"/>
          <p:cNvSpPr txBox="1"/>
          <p:nvPr/>
        </p:nvSpPr>
        <p:spPr>
          <a:xfrm>
            <a:off x="5728503" y="4446607"/>
            <a:ext cx="1183337" cy="276999"/>
          </a:xfrm>
          <a:prstGeom prst="rect">
            <a:avLst/>
          </a:prstGeom>
          <a:noFill/>
        </p:spPr>
        <p:txBody>
          <a:bodyPr wrap="none" rtlCol="0">
            <a:spAutoFit/>
          </a:bodyPr>
          <a:lstStyle/>
          <a:p>
            <a:r>
              <a:rPr lang="en-US" sz="1200" dirty="0" smtClean="0">
                <a:solidFill>
                  <a:schemeClr val="bg2"/>
                </a:solidFill>
              </a:rPr>
              <a:t>Intermediates</a:t>
            </a:r>
            <a:endParaRPr lang="en-US" sz="1200" dirty="0">
              <a:solidFill>
                <a:schemeClr val="bg2"/>
              </a:solidFill>
            </a:endParaRPr>
          </a:p>
        </p:txBody>
      </p:sp>
      <p:cxnSp>
        <p:nvCxnSpPr>
          <p:cNvPr id="133" name="Straight Arrow Connector 132"/>
          <p:cNvCxnSpPr/>
          <p:nvPr/>
        </p:nvCxnSpPr>
        <p:spPr bwMode="auto">
          <a:xfrm>
            <a:off x="1295400" y="3276600"/>
            <a:ext cx="16002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5" name="Straight Arrow Connector 134"/>
          <p:cNvCxnSpPr/>
          <p:nvPr/>
        </p:nvCxnSpPr>
        <p:spPr bwMode="auto">
          <a:xfrm>
            <a:off x="1295400" y="3276600"/>
            <a:ext cx="3200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7" name="Straight Arrow Connector 136"/>
          <p:cNvCxnSpPr/>
          <p:nvPr/>
        </p:nvCxnSpPr>
        <p:spPr bwMode="auto">
          <a:xfrm>
            <a:off x="1295400" y="3276600"/>
            <a:ext cx="4724400" cy="11430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39" name="Straight Arrow Connector 138"/>
          <p:cNvCxnSpPr>
            <a:stCxn id="102" idx="2"/>
          </p:cNvCxnSpPr>
          <p:nvPr/>
        </p:nvCxnSpPr>
        <p:spPr bwMode="auto">
          <a:xfrm rot="16200000" flipH="1">
            <a:off x="2361803" y="3809603"/>
            <a:ext cx="1143794"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2" name="Straight Arrow Connector 141"/>
          <p:cNvCxnSpPr>
            <a:stCxn id="102" idx="2"/>
          </p:cNvCxnSpPr>
          <p:nvPr/>
        </p:nvCxnSpPr>
        <p:spPr bwMode="auto">
          <a:xfrm rot="16200000" flipH="1">
            <a:off x="3200003" y="2971403"/>
            <a:ext cx="1143794" cy="1752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5" name="Straight Arrow Connector 144"/>
          <p:cNvCxnSpPr>
            <a:stCxn id="102" idx="2"/>
          </p:cNvCxnSpPr>
          <p:nvPr/>
        </p:nvCxnSpPr>
        <p:spPr bwMode="auto">
          <a:xfrm rot="16200000" flipH="1">
            <a:off x="3962003" y="2209403"/>
            <a:ext cx="1143794" cy="32766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48" name="Straight Arrow Connector 147"/>
          <p:cNvCxnSpPr>
            <a:stCxn id="104" idx="2"/>
          </p:cNvCxnSpPr>
          <p:nvPr/>
        </p:nvCxnSpPr>
        <p:spPr bwMode="auto">
          <a:xfrm rot="5400000">
            <a:off x="3211183" y="3112623"/>
            <a:ext cx="1143794" cy="14701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2" name="Straight Arrow Connector 151"/>
          <p:cNvCxnSpPr>
            <a:stCxn id="104" idx="2"/>
            <a:endCxn id="131" idx="0"/>
          </p:cNvCxnSpPr>
          <p:nvPr/>
        </p:nvCxnSpPr>
        <p:spPr bwMode="auto">
          <a:xfrm rot="16200000" flipH="1">
            <a:off x="4022486" y="3771480"/>
            <a:ext cx="1170801" cy="17945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5" name="Straight Arrow Connector 154"/>
          <p:cNvCxnSpPr>
            <a:stCxn id="104" idx="2"/>
            <a:endCxn id="132" idx="0"/>
          </p:cNvCxnSpPr>
          <p:nvPr/>
        </p:nvCxnSpPr>
        <p:spPr bwMode="auto">
          <a:xfrm rot="16200000" flipH="1">
            <a:off x="4833766" y="2960200"/>
            <a:ext cx="1170801" cy="1802012"/>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58" name="Straight Arrow Connector 157"/>
          <p:cNvCxnSpPr>
            <a:stCxn id="106" idx="2"/>
          </p:cNvCxnSpPr>
          <p:nvPr/>
        </p:nvCxnSpPr>
        <p:spPr bwMode="auto">
          <a:xfrm rot="5400000">
            <a:off x="4228703" y="2247503"/>
            <a:ext cx="1143794" cy="3200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61" name="Straight Arrow Connector 160"/>
          <p:cNvCxnSpPr>
            <a:stCxn id="108" idx="2"/>
          </p:cNvCxnSpPr>
          <p:nvPr/>
        </p:nvCxnSpPr>
        <p:spPr bwMode="auto">
          <a:xfrm rot="5400000">
            <a:off x="5154283" y="1550523"/>
            <a:ext cx="1143794" cy="45943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76" name="Straight Arrow Connector 175"/>
          <p:cNvCxnSpPr>
            <a:stCxn id="106" idx="2"/>
          </p:cNvCxnSpPr>
          <p:nvPr/>
        </p:nvCxnSpPr>
        <p:spPr bwMode="auto">
          <a:xfrm rot="5400000">
            <a:off x="4990703" y="3009503"/>
            <a:ext cx="1143794" cy="16764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3" name="Straight Arrow Connector 182"/>
          <p:cNvCxnSpPr>
            <a:stCxn id="108" idx="2"/>
          </p:cNvCxnSpPr>
          <p:nvPr/>
        </p:nvCxnSpPr>
        <p:spPr bwMode="auto">
          <a:xfrm rot="5400000">
            <a:off x="5878183" y="2274423"/>
            <a:ext cx="1143794" cy="314656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86" name="Straight Arrow Connector 185"/>
          <p:cNvCxnSpPr>
            <a:stCxn id="106" idx="2"/>
          </p:cNvCxnSpPr>
          <p:nvPr/>
        </p:nvCxnSpPr>
        <p:spPr bwMode="auto">
          <a:xfrm rot="5400000">
            <a:off x="5777300" y="3823106"/>
            <a:ext cx="1170800" cy="7620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190" name="Straight Arrow Connector 189"/>
          <p:cNvCxnSpPr>
            <a:stCxn id="108" idx="2"/>
          </p:cNvCxnSpPr>
          <p:nvPr/>
        </p:nvCxnSpPr>
        <p:spPr bwMode="auto">
          <a:xfrm rot="5400000">
            <a:off x="6628209" y="3026037"/>
            <a:ext cx="1145382" cy="1644920"/>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52" name="TextBox 51"/>
          <p:cNvSpPr txBox="1"/>
          <p:nvPr/>
        </p:nvSpPr>
        <p:spPr>
          <a:xfrm>
            <a:off x="228600" y="3853190"/>
            <a:ext cx="1874231" cy="261610"/>
          </a:xfrm>
          <a:prstGeom prst="rect">
            <a:avLst/>
          </a:prstGeom>
          <a:noFill/>
        </p:spPr>
        <p:txBody>
          <a:bodyPr wrap="none" rtlCol="0">
            <a:spAutoFit/>
          </a:bodyPr>
          <a:lstStyle/>
          <a:p>
            <a:r>
              <a:rPr lang="en-US" sz="1100" dirty="0" smtClean="0">
                <a:solidFill>
                  <a:schemeClr val="bg1"/>
                </a:solidFill>
              </a:rPr>
              <a:t>(combiners omitted here)</a:t>
            </a:r>
            <a:endParaRPr lang="en-US" sz="1100" dirty="0">
              <a:solidFill>
                <a:schemeClr val="bg1"/>
              </a:solidFill>
            </a:endParaRPr>
          </a:p>
        </p:txBody>
      </p:sp>
    </p:spTree>
    <p:extLst>
      <p:ext uri="{BB962C8B-B14F-4D97-AF65-F5344CB8AC3E}">
        <p14:creationId xmlns:p14="http://schemas.microsoft.com/office/powerpoint/2010/main" val="21965910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a:spLocks noChangeArrowheads="1"/>
          </p:cNvSpPr>
          <p:nvPr/>
        </p:nvSpPr>
        <p:spPr bwMode="auto">
          <a:xfrm>
            <a:off x="0" y="6611938"/>
            <a:ext cx="33528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redrawn from a slide by </a:t>
            </a:r>
            <a:r>
              <a:rPr lang="en-US" sz="1000" b="0" dirty="0" err="1" smtClean="0">
                <a:solidFill>
                  <a:schemeClr val="bg2"/>
                </a:solidFill>
              </a:rPr>
              <a:t>Cloduera</a:t>
            </a:r>
            <a:r>
              <a:rPr lang="en-US" sz="1000" b="0" dirty="0" smtClean="0">
                <a:solidFill>
                  <a:schemeClr val="bg2"/>
                </a:solidFill>
              </a:rPr>
              <a:t>, cc-licensed</a:t>
            </a:r>
            <a:endParaRPr lang="en-US" sz="1000" b="0" dirty="0">
              <a:solidFill>
                <a:schemeClr val="bg2"/>
              </a:solidFill>
            </a:endParaRPr>
          </a:p>
        </p:txBody>
      </p:sp>
      <p:sp>
        <p:nvSpPr>
          <p:cNvPr id="124" name="Rounded Rectangle 123"/>
          <p:cNvSpPr/>
          <p:nvPr/>
        </p:nvSpPr>
        <p:spPr bwMode="auto">
          <a:xfrm>
            <a:off x="2416040" y="1676400"/>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smtClean="0">
                <a:ln>
                  <a:noFill/>
                </a:ln>
                <a:solidFill>
                  <a:schemeClr val="bg2"/>
                </a:solidFill>
                <a:effectLst/>
                <a:latin typeface="Arial" charset="0"/>
              </a:rPr>
              <a:t>Reducer</a:t>
            </a:r>
          </a:p>
        </p:txBody>
      </p:sp>
      <p:sp>
        <p:nvSpPr>
          <p:cNvPr id="126" name="Rounded Rectangle 125"/>
          <p:cNvSpPr/>
          <p:nvPr/>
        </p:nvSpPr>
        <p:spPr bwMode="auto">
          <a:xfrm>
            <a:off x="401624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Reducer</a:t>
            </a:r>
          </a:p>
        </p:txBody>
      </p:sp>
      <p:sp>
        <p:nvSpPr>
          <p:cNvPr id="128" name="Rounded Rectangle 127"/>
          <p:cNvSpPr/>
          <p:nvPr/>
        </p:nvSpPr>
        <p:spPr bwMode="auto">
          <a:xfrm>
            <a:off x="5638800" y="1675606"/>
            <a:ext cx="1371600" cy="533400"/>
          </a:xfrm>
          <a:prstGeom prst="round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Reduce</a:t>
            </a:r>
          </a:p>
        </p:txBody>
      </p:sp>
      <p:sp>
        <p:nvSpPr>
          <p:cNvPr id="52" name="Rectangle 51"/>
          <p:cNvSpPr/>
          <p:nvPr/>
        </p:nvSpPr>
        <p:spPr bwMode="auto">
          <a:xfrm>
            <a:off x="2209800" y="2514600"/>
            <a:ext cx="5029200" cy="914400"/>
          </a:xfrm>
          <a:prstGeom prst="rect">
            <a:avLst/>
          </a:prstGeom>
          <a:ln>
            <a:headEnd type="none" w="med" len="med"/>
            <a:tailEnd type="none" w="med" len="med"/>
          </a:ln>
        </p:spPr>
        <p:style>
          <a:lnRef idx="1">
            <a:schemeClr val="accent6"/>
          </a:lnRef>
          <a:fillRef idx="2">
            <a:schemeClr val="accent6"/>
          </a:fillRef>
          <a:effectRef idx="1">
            <a:schemeClr val="accent6"/>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7" name="Rectangle 56"/>
          <p:cNvSpPr/>
          <p:nvPr/>
        </p:nvSpPr>
        <p:spPr bwMode="auto">
          <a:xfrm>
            <a:off x="24384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Output File</a:t>
            </a:r>
          </a:p>
        </p:txBody>
      </p:sp>
      <p:sp>
        <p:nvSpPr>
          <p:cNvPr id="58" name="Rounded Rectangle 57"/>
          <p:cNvSpPr/>
          <p:nvPr/>
        </p:nvSpPr>
        <p:spPr bwMode="auto">
          <a:xfrm>
            <a:off x="24384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smtClean="0">
                <a:ln>
                  <a:noFill/>
                </a:ln>
                <a:solidFill>
                  <a:schemeClr val="bg2"/>
                </a:solidFill>
                <a:effectLst/>
                <a:latin typeface="Arial" charset="0"/>
              </a:rPr>
              <a:t>RecordWriter</a:t>
            </a:r>
            <a:endParaRPr kumimoji="0" lang="en-US" sz="1200" i="0" u="none" strike="noStrike" cap="none" normalizeH="0" baseline="0" dirty="0" smtClean="0">
              <a:ln>
                <a:noFill/>
              </a:ln>
              <a:solidFill>
                <a:schemeClr val="bg2"/>
              </a:solidFill>
              <a:effectLst/>
              <a:latin typeface="Arial" charset="0"/>
            </a:endParaRPr>
          </a:p>
        </p:txBody>
      </p:sp>
      <p:cxnSp>
        <p:nvCxnSpPr>
          <p:cNvPr id="70" name="Straight Arrow Connector 69"/>
          <p:cNvCxnSpPr/>
          <p:nvPr/>
        </p:nvCxnSpPr>
        <p:spPr bwMode="auto">
          <a:xfrm rot="5400000">
            <a:off x="28582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73" name="Straight Arrow Connector 72"/>
          <p:cNvCxnSpPr/>
          <p:nvPr/>
        </p:nvCxnSpPr>
        <p:spPr bwMode="auto">
          <a:xfrm rot="5400000">
            <a:off x="28582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1" name="TextBox 90"/>
          <p:cNvSpPr txBox="1"/>
          <p:nvPr/>
        </p:nvSpPr>
        <p:spPr>
          <a:xfrm rot="16200000">
            <a:off x="1291061" y="2820762"/>
            <a:ext cx="1377300" cy="307777"/>
          </a:xfrm>
          <a:prstGeom prst="rect">
            <a:avLst/>
          </a:prstGeom>
          <a:noFill/>
        </p:spPr>
        <p:txBody>
          <a:bodyPr wrap="none" rtlCol="0">
            <a:spAutoFit/>
          </a:bodyPr>
          <a:lstStyle/>
          <a:p>
            <a:r>
              <a:rPr lang="en-US" sz="1400" dirty="0" err="1" smtClean="0">
                <a:solidFill>
                  <a:schemeClr val="bg2"/>
                </a:solidFill>
              </a:rPr>
              <a:t>OutputFormat</a:t>
            </a:r>
            <a:endParaRPr lang="en-US" sz="1400" dirty="0">
              <a:solidFill>
                <a:schemeClr val="bg2"/>
              </a:solidFill>
            </a:endParaRPr>
          </a:p>
        </p:txBody>
      </p:sp>
      <p:sp>
        <p:nvSpPr>
          <p:cNvPr id="92" name="Rectangle 91"/>
          <p:cNvSpPr/>
          <p:nvPr/>
        </p:nvSpPr>
        <p:spPr bwMode="auto">
          <a:xfrm>
            <a:off x="40386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Output File</a:t>
            </a:r>
          </a:p>
        </p:txBody>
      </p:sp>
      <p:sp>
        <p:nvSpPr>
          <p:cNvPr id="93" name="Rounded Rectangle 92"/>
          <p:cNvSpPr/>
          <p:nvPr/>
        </p:nvSpPr>
        <p:spPr bwMode="auto">
          <a:xfrm>
            <a:off x="40386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smtClean="0">
                <a:ln>
                  <a:noFill/>
                </a:ln>
                <a:solidFill>
                  <a:schemeClr val="bg2"/>
                </a:solidFill>
                <a:effectLst/>
                <a:latin typeface="Arial" charset="0"/>
              </a:rPr>
              <a:t>RecordWriter</a:t>
            </a:r>
            <a:endParaRPr kumimoji="0" lang="en-US" sz="1200" i="0" u="none" strike="noStrike" cap="none" normalizeH="0" baseline="0" dirty="0" smtClean="0">
              <a:ln>
                <a:noFill/>
              </a:ln>
              <a:solidFill>
                <a:schemeClr val="bg2"/>
              </a:solidFill>
              <a:effectLst/>
              <a:latin typeface="Arial" charset="0"/>
            </a:endParaRPr>
          </a:p>
        </p:txBody>
      </p:sp>
      <p:cxnSp>
        <p:nvCxnSpPr>
          <p:cNvPr id="94" name="Straight Arrow Connector 93"/>
          <p:cNvCxnSpPr/>
          <p:nvPr/>
        </p:nvCxnSpPr>
        <p:spPr bwMode="auto">
          <a:xfrm rot="5400000">
            <a:off x="44584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5" name="Straight Arrow Connector 94"/>
          <p:cNvCxnSpPr/>
          <p:nvPr/>
        </p:nvCxnSpPr>
        <p:spPr bwMode="auto">
          <a:xfrm rot="5400000">
            <a:off x="44584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
        <p:nvSpPr>
          <p:cNvPr id="96" name="Rectangle 95"/>
          <p:cNvSpPr/>
          <p:nvPr/>
        </p:nvSpPr>
        <p:spPr bwMode="auto">
          <a:xfrm>
            <a:off x="5638800" y="3810000"/>
            <a:ext cx="1371600" cy="609600"/>
          </a:xfrm>
          <a:prstGeom prst="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ctr" anchorCtr="0" compatLnSpc="1">
            <a:prstTxWarp prst="textNoShape">
              <a:avLst/>
            </a:prstTxWarp>
          </a:bodyPr>
          <a:lstStyle/>
          <a:p>
            <a:pPr algn="ctr"/>
            <a:r>
              <a:rPr lang="en-US" sz="1200" dirty="0" smtClean="0">
                <a:solidFill>
                  <a:schemeClr val="bg2"/>
                </a:solidFill>
                <a:latin typeface="Arial" charset="0"/>
              </a:rPr>
              <a:t>Output File</a:t>
            </a:r>
          </a:p>
        </p:txBody>
      </p:sp>
      <p:sp>
        <p:nvSpPr>
          <p:cNvPr id="97" name="Rounded Rectangle 96"/>
          <p:cNvSpPr/>
          <p:nvPr/>
        </p:nvSpPr>
        <p:spPr bwMode="auto">
          <a:xfrm>
            <a:off x="5638800" y="2743200"/>
            <a:ext cx="1371600" cy="5334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200" i="0" u="none" strike="noStrike" cap="none" normalizeH="0" baseline="0" dirty="0" err="1" smtClean="0">
                <a:ln>
                  <a:noFill/>
                </a:ln>
                <a:solidFill>
                  <a:schemeClr val="bg2"/>
                </a:solidFill>
                <a:effectLst/>
                <a:latin typeface="Arial" charset="0"/>
              </a:rPr>
              <a:t>RecordWriter</a:t>
            </a:r>
            <a:endParaRPr kumimoji="0" lang="en-US" sz="1200" i="0" u="none" strike="noStrike" cap="none" normalizeH="0" baseline="0" dirty="0" smtClean="0">
              <a:ln>
                <a:noFill/>
              </a:ln>
              <a:solidFill>
                <a:schemeClr val="bg2"/>
              </a:solidFill>
              <a:effectLst/>
              <a:latin typeface="Arial" charset="0"/>
            </a:endParaRPr>
          </a:p>
        </p:txBody>
      </p:sp>
      <p:cxnSp>
        <p:nvCxnSpPr>
          <p:cNvPr id="98" name="Straight Arrow Connector 97"/>
          <p:cNvCxnSpPr/>
          <p:nvPr/>
        </p:nvCxnSpPr>
        <p:spPr bwMode="auto">
          <a:xfrm rot="5400000">
            <a:off x="6058694" y="35425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cxnSp>
        <p:nvCxnSpPr>
          <p:cNvPr id="99" name="Straight Arrow Connector 98"/>
          <p:cNvCxnSpPr/>
          <p:nvPr/>
        </p:nvCxnSpPr>
        <p:spPr bwMode="auto">
          <a:xfrm rot="5400000">
            <a:off x="6058694" y="2475706"/>
            <a:ext cx="533400" cy="1588"/>
          </a:xfrm>
          <a:prstGeom prst="straightConnector1">
            <a:avLst/>
          </a:prstGeom>
          <a:ln>
            <a:headEnd type="none" w="med" len="med"/>
            <a:tailEnd type="triangle" w="lg" len="lg"/>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84918960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Input and Output</a:t>
            </a:r>
            <a:endParaRPr lang="en-US" dirty="0"/>
          </a:p>
        </p:txBody>
      </p:sp>
      <p:sp>
        <p:nvSpPr>
          <p:cNvPr id="3" name="Content Placeholder 2"/>
          <p:cNvSpPr>
            <a:spLocks noGrp="1"/>
          </p:cNvSpPr>
          <p:nvPr>
            <p:ph idx="1"/>
          </p:nvPr>
        </p:nvSpPr>
        <p:spPr/>
        <p:txBody>
          <a:bodyPr/>
          <a:lstStyle/>
          <a:p>
            <a:r>
              <a:rPr lang="en-US" dirty="0" smtClean="0"/>
              <a:t>InputFormat:</a:t>
            </a:r>
          </a:p>
          <a:p>
            <a:pPr lvl="1"/>
            <a:r>
              <a:rPr lang="en-US" dirty="0" err="1" smtClean="0"/>
              <a:t>TextInputFormat</a:t>
            </a:r>
            <a:endParaRPr lang="en-US" dirty="0" smtClean="0"/>
          </a:p>
          <a:p>
            <a:pPr lvl="1"/>
            <a:r>
              <a:rPr lang="en-US" dirty="0" err="1" smtClean="0"/>
              <a:t>KeyValueTextInputFormat</a:t>
            </a:r>
            <a:endParaRPr lang="en-US" dirty="0" smtClean="0"/>
          </a:p>
          <a:p>
            <a:pPr lvl="1"/>
            <a:r>
              <a:rPr lang="en-US" dirty="0" err="1" smtClean="0"/>
              <a:t>SequenceFileInputFormat</a:t>
            </a:r>
            <a:endParaRPr lang="en-US" dirty="0" smtClean="0"/>
          </a:p>
          <a:p>
            <a:pPr lvl="1"/>
            <a:r>
              <a:rPr lang="en-US" dirty="0" smtClean="0"/>
              <a:t>…</a:t>
            </a:r>
          </a:p>
          <a:p>
            <a:r>
              <a:rPr lang="en-US" dirty="0" err="1" smtClean="0"/>
              <a:t>OutputFormat</a:t>
            </a:r>
            <a:r>
              <a:rPr lang="en-US" dirty="0" smtClean="0"/>
              <a:t>:</a:t>
            </a:r>
          </a:p>
          <a:p>
            <a:pPr lvl="1"/>
            <a:r>
              <a:rPr lang="en-US" dirty="0" err="1" smtClean="0"/>
              <a:t>TextOutputFormat</a:t>
            </a:r>
            <a:endParaRPr lang="en-US" dirty="0" smtClean="0"/>
          </a:p>
          <a:p>
            <a:pPr lvl="1"/>
            <a:r>
              <a:rPr lang="en-US" dirty="0" err="1" smtClean="0"/>
              <a:t>SequenceFileOutputFormat</a:t>
            </a:r>
            <a:endParaRPr lang="en-US" dirty="0" smtClean="0"/>
          </a:p>
          <a:p>
            <a:pPr lvl="1"/>
            <a:r>
              <a:rPr lang="en-US" dirty="0" smtClean="0"/>
              <a:t>…</a:t>
            </a:r>
            <a:endParaRPr lang="en-US" dirty="0"/>
          </a:p>
        </p:txBody>
      </p:sp>
    </p:spTree>
    <p:extLst>
      <p:ext uri="{BB962C8B-B14F-4D97-AF65-F5344CB8AC3E}">
        <p14:creationId xmlns:p14="http://schemas.microsoft.com/office/powerpoint/2010/main" val="347681766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Shuffle and Sort in Hadoop</a:t>
            </a:r>
            <a:endParaRPr lang="en-US" dirty="0"/>
          </a:p>
        </p:txBody>
      </p:sp>
      <p:sp>
        <p:nvSpPr>
          <p:cNvPr id="3" name="Content Placeholder 2"/>
          <p:cNvSpPr>
            <a:spLocks noGrp="1"/>
          </p:cNvSpPr>
          <p:nvPr>
            <p:ph idx="1"/>
          </p:nvPr>
        </p:nvSpPr>
        <p:spPr/>
        <p:txBody>
          <a:bodyPr/>
          <a:lstStyle/>
          <a:p>
            <a:r>
              <a:rPr lang="en-US" dirty="0" smtClean="0"/>
              <a:t>Probably the most complex aspect of MapReduce</a:t>
            </a:r>
          </a:p>
          <a:p>
            <a:r>
              <a:rPr lang="en-US" dirty="0" smtClean="0"/>
              <a:t>Map side</a:t>
            </a:r>
          </a:p>
          <a:p>
            <a:pPr lvl="1"/>
            <a:r>
              <a:rPr lang="en-US" dirty="0" smtClean="0"/>
              <a:t>Map outputs are buffered in memory in a circular buffer</a:t>
            </a:r>
          </a:p>
          <a:p>
            <a:pPr lvl="1"/>
            <a:r>
              <a:rPr lang="en-US" dirty="0" smtClean="0"/>
              <a:t>When buffer reaches threshold, contents are “spilled” to disk</a:t>
            </a:r>
          </a:p>
          <a:p>
            <a:pPr lvl="1"/>
            <a:r>
              <a:rPr lang="en-US" dirty="0" smtClean="0"/>
              <a:t>Spills merged in a single, partitioned file (sorted within each partition): combiner runs during the merges</a:t>
            </a:r>
          </a:p>
          <a:p>
            <a:r>
              <a:rPr lang="en-US" dirty="0" smtClean="0"/>
              <a:t>Reduce side</a:t>
            </a:r>
          </a:p>
          <a:p>
            <a:pPr lvl="1"/>
            <a:r>
              <a:rPr lang="en-US" dirty="0" smtClean="0"/>
              <a:t>First, map outputs are copied over to reducer machine</a:t>
            </a:r>
          </a:p>
          <a:p>
            <a:pPr lvl="1"/>
            <a:r>
              <a:rPr lang="en-US" dirty="0" smtClean="0"/>
              <a:t>“Sort” is a multi-pass merge of map outputs (happens in memory and on disk): combiner runs during the merges</a:t>
            </a:r>
          </a:p>
          <a:p>
            <a:pPr lvl="1"/>
            <a:r>
              <a:rPr lang="en-US" dirty="0" smtClean="0"/>
              <a:t>Final merge pass goes directly into reducer</a:t>
            </a:r>
            <a:endParaRPr lang="en-US" dirty="0"/>
          </a:p>
        </p:txBody>
      </p:sp>
    </p:spTree>
    <p:extLst>
      <p:ext uri="{BB962C8B-B14F-4D97-AF65-F5344CB8AC3E}">
        <p14:creationId xmlns:p14="http://schemas.microsoft.com/office/powerpoint/2010/main" val="4284519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Shuffle and Sort</a:t>
            </a:r>
            <a:endParaRPr lang="en-US" dirty="0"/>
          </a:p>
        </p:txBody>
      </p:sp>
      <p:sp>
        <p:nvSpPr>
          <p:cNvPr id="5" name="Rounded Rectangle 4"/>
          <p:cNvSpPr/>
          <p:nvPr/>
        </p:nvSpPr>
        <p:spPr bwMode="auto">
          <a:xfrm>
            <a:off x="685800" y="1524000"/>
            <a:ext cx="1371600" cy="533400"/>
          </a:xfrm>
          <a:prstGeom prst="round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bg2"/>
                </a:solidFill>
                <a:effectLst/>
                <a:latin typeface="Gill Sans"/>
                <a:cs typeface="Gill Sans"/>
              </a:rPr>
              <a:t>Mapper</a:t>
            </a:r>
          </a:p>
        </p:txBody>
      </p:sp>
      <p:sp>
        <p:nvSpPr>
          <p:cNvPr id="6" name="Rounded Rectangle 5"/>
          <p:cNvSpPr/>
          <p:nvPr/>
        </p:nvSpPr>
        <p:spPr bwMode="auto">
          <a:xfrm>
            <a:off x="7315200" y="2286000"/>
            <a:ext cx="1371600" cy="533400"/>
          </a:xfrm>
          <a:prstGeom prst="round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1400" i="0" u="none" strike="noStrike" cap="none" normalizeH="0" baseline="0" dirty="0" smtClean="0">
                <a:ln>
                  <a:noFill/>
                </a:ln>
                <a:solidFill>
                  <a:schemeClr val="bg2"/>
                </a:solidFill>
                <a:effectLst/>
                <a:latin typeface="Gill Sans"/>
                <a:cs typeface="Gill Sans"/>
              </a:rPr>
              <a:t>Reducer</a:t>
            </a:r>
          </a:p>
        </p:txBody>
      </p:sp>
      <p:grpSp>
        <p:nvGrpSpPr>
          <p:cNvPr id="16" name="Group 15"/>
          <p:cNvGrpSpPr/>
          <p:nvPr/>
        </p:nvGrpSpPr>
        <p:grpSpPr>
          <a:xfrm>
            <a:off x="685800" y="2590800"/>
            <a:ext cx="1371600" cy="1371600"/>
            <a:chOff x="1219200" y="3200400"/>
            <a:chExt cx="1371600" cy="1371600"/>
          </a:xfrm>
        </p:grpSpPr>
        <p:sp>
          <p:nvSpPr>
            <p:cNvPr id="7" name="Oval 6"/>
            <p:cNvSpPr/>
            <p:nvPr/>
          </p:nvSpPr>
          <p:spPr bwMode="auto">
            <a:xfrm>
              <a:off x="1219200" y="3200400"/>
              <a:ext cx="1371600" cy="1371600"/>
            </a:xfrm>
            <a:prstGeom prst="ellipse">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8" name="Oval 7"/>
            <p:cNvSpPr/>
            <p:nvPr/>
          </p:nvSpPr>
          <p:spPr bwMode="auto">
            <a:xfrm>
              <a:off x="1371600" y="3352800"/>
              <a:ext cx="1066800" cy="1066800"/>
            </a:xfrm>
            <a:prstGeom prst="ellipse">
              <a:avLst/>
            </a:prstGeom>
            <a:solidFill>
              <a:schemeClr val="tx1"/>
            </a:solidFill>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grpSp>
      <p:sp>
        <p:nvSpPr>
          <p:cNvPr id="9" name="Rectangle 8"/>
          <p:cNvSpPr/>
          <p:nvPr/>
        </p:nvSpPr>
        <p:spPr bwMode="auto">
          <a:xfrm>
            <a:off x="1447800" y="48006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0" name="Rectangle 9"/>
          <p:cNvSpPr/>
          <p:nvPr/>
        </p:nvSpPr>
        <p:spPr bwMode="auto">
          <a:xfrm>
            <a:off x="838200" y="44958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1" name="Rectangle 10"/>
          <p:cNvSpPr/>
          <p:nvPr/>
        </p:nvSpPr>
        <p:spPr bwMode="auto">
          <a:xfrm>
            <a:off x="2057400" y="44958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2" name="Rectangle 11"/>
          <p:cNvSpPr/>
          <p:nvPr/>
        </p:nvSpPr>
        <p:spPr bwMode="auto">
          <a:xfrm>
            <a:off x="2895600" y="24384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3" name="Rectangle 12"/>
          <p:cNvSpPr/>
          <p:nvPr/>
        </p:nvSpPr>
        <p:spPr bwMode="auto">
          <a:xfrm>
            <a:off x="2895600" y="26670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4" name="Rectangle 13"/>
          <p:cNvSpPr/>
          <p:nvPr/>
        </p:nvSpPr>
        <p:spPr bwMode="auto">
          <a:xfrm>
            <a:off x="2895600" y="28956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5" name="Rectangle 14"/>
          <p:cNvSpPr/>
          <p:nvPr/>
        </p:nvSpPr>
        <p:spPr bwMode="auto">
          <a:xfrm>
            <a:off x="2895600" y="3124200"/>
            <a:ext cx="762000" cy="228600"/>
          </a:xfrm>
          <a:prstGeom prst="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7" name="Rectangle 16"/>
          <p:cNvSpPr/>
          <p:nvPr/>
        </p:nvSpPr>
        <p:spPr bwMode="auto">
          <a:xfrm>
            <a:off x="4953000" y="2133600"/>
            <a:ext cx="762000" cy="228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8" name="Rectangle 17"/>
          <p:cNvSpPr/>
          <p:nvPr/>
        </p:nvSpPr>
        <p:spPr bwMode="auto">
          <a:xfrm>
            <a:off x="4953000" y="2438400"/>
            <a:ext cx="762000" cy="228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sp>
        <p:nvSpPr>
          <p:cNvPr id="19" name="Rectangle 18"/>
          <p:cNvSpPr/>
          <p:nvPr/>
        </p:nvSpPr>
        <p:spPr bwMode="auto">
          <a:xfrm>
            <a:off x="4953000" y="2743200"/>
            <a:ext cx="762000" cy="2286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800" b="1" i="0" u="none" strike="noStrike" cap="none" normalizeH="0" baseline="0" smtClean="0">
              <a:ln>
                <a:noFill/>
              </a:ln>
              <a:solidFill>
                <a:schemeClr val="tx1"/>
              </a:solidFill>
              <a:effectLst/>
              <a:latin typeface="Gill Sans"/>
              <a:cs typeface="Gill Sans"/>
            </a:endParaRPr>
          </a:p>
        </p:txBody>
      </p:sp>
      <p:cxnSp>
        <p:nvCxnSpPr>
          <p:cNvPr id="21" name="Straight Arrow Connector 20"/>
          <p:cNvCxnSpPr/>
          <p:nvPr/>
        </p:nvCxnSpPr>
        <p:spPr bwMode="auto">
          <a:xfrm rot="5400000">
            <a:off x="1181100" y="2324100"/>
            <a:ext cx="381000" cy="1588"/>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23" name="Straight Arrow Connector 22"/>
          <p:cNvCxnSpPr/>
          <p:nvPr/>
        </p:nvCxnSpPr>
        <p:spPr bwMode="auto">
          <a:xfrm rot="5400000">
            <a:off x="1181894" y="4228306"/>
            <a:ext cx="381000" cy="1588"/>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24" name="Straight Arrow Connector 23"/>
          <p:cNvCxnSpPr/>
          <p:nvPr/>
        </p:nvCxnSpPr>
        <p:spPr bwMode="auto">
          <a:xfrm rot="16200000" flipH="1">
            <a:off x="1372394" y="4191794"/>
            <a:ext cx="609600" cy="303212"/>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27" name="Straight Arrow Connector 26"/>
          <p:cNvCxnSpPr/>
          <p:nvPr/>
        </p:nvCxnSpPr>
        <p:spPr bwMode="auto">
          <a:xfrm rot="16200000" flipH="1">
            <a:off x="1753394" y="4039394"/>
            <a:ext cx="381000" cy="379412"/>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29" name="Straight Arrow Connector 28"/>
          <p:cNvCxnSpPr/>
          <p:nvPr/>
        </p:nvCxnSpPr>
        <p:spPr bwMode="auto">
          <a:xfrm rot="5400000" flipH="1" flipV="1">
            <a:off x="2362200" y="3733800"/>
            <a:ext cx="838200" cy="381000"/>
          </a:xfrm>
          <a:prstGeom prst="straightConnector1">
            <a:avLst/>
          </a:prstGeom>
          <a:ln w="19050">
            <a:headEnd type="none" w="med" len="med"/>
            <a:tailEnd type="arrow"/>
          </a:ln>
        </p:spPr>
        <p:style>
          <a:lnRef idx="2">
            <a:schemeClr val="dk1"/>
          </a:lnRef>
          <a:fillRef idx="0">
            <a:schemeClr val="dk1"/>
          </a:fillRef>
          <a:effectRef idx="1">
            <a:schemeClr val="dk1"/>
          </a:effectRef>
          <a:fontRef idx="minor">
            <a:schemeClr val="tx1"/>
          </a:fontRef>
        </p:style>
      </p:cxnSp>
      <p:cxnSp>
        <p:nvCxnSpPr>
          <p:cNvPr id="32" name="Straight Arrow Connector 31"/>
          <p:cNvCxnSpPr>
            <a:stCxn id="12" idx="3"/>
            <a:endCxn id="17" idx="1"/>
          </p:cNvCxnSpPr>
          <p:nvPr/>
        </p:nvCxnSpPr>
        <p:spPr bwMode="auto">
          <a:xfrm flipV="1">
            <a:off x="3657600" y="2247900"/>
            <a:ext cx="1295400" cy="3048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35" name="Straight Arrow Connector 34"/>
          <p:cNvCxnSpPr>
            <a:endCxn id="18" idx="1"/>
          </p:cNvCxnSpPr>
          <p:nvPr/>
        </p:nvCxnSpPr>
        <p:spPr bwMode="auto">
          <a:xfrm rot="5400000" flipH="1" flipV="1">
            <a:off x="2152650" y="3143250"/>
            <a:ext cx="3390900" cy="22098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38" name="Straight Arrow Connector 37"/>
          <p:cNvCxnSpPr>
            <a:endCxn id="19" idx="1"/>
          </p:cNvCxnSpPr>
          <p:nvPr/>
        </p:nvCxnSpPr>
        <p:spPr bwMode="auto">
          <a:xfrm rot="5400000" flipH="1" flipV="1">
            <a:off x="2419350" y="3409950"/>
            <a:ext cx="3086100" cy="19812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sp>
        <p:nvSpPr>
          <p:cNvPr id="43" name="TextBox 42"/>
          <p:cNvSpPr txBox="1"/>
          <p:nvPr/>
        </p:nvSpPr>
        <p:spPr>
          <a:xfrm>
            <a:off x="2148854" y="5943600"/>
            <a:ext cx="1566279" cy="369332"/>
          </a:xfrm>
          <a:prstGeom prst="rect">
            <a:avLst/>
          </a:prstGeom>
          <a:noFill/>
        </p:spPr>
        <p:txBody>
          <a:bodyPr wrap="none" rtlCol="0">
            <a:spAutoFit/>
          </a:bodyPr>
          <a:lstStyle/>
          <a:p>
            <a:r>
              <a:rPr lang="en-US" sz="1800" b="0" dirty="0" smtClean="0">
                <a:solidFill>
                  <a:schemeClr val="bg1"/>
                </a:solidFill>
                <a:latin typeface="Gill Sans"/>
                <a:cs typeface="Gill Sans"/>
              </a:rPr>
              <a:t>other </a:t>
            </a:r>
            <a:r>
              <a:rPr lang="en-US" sz="1800" b="0" dirty="0" err="1" smtClean="0">
                <a:solidFill>
                  <a:schemeClr val="bg1"/>
                </a:solidFill>
                <a:latin typeface="Gill Sans"/>
                <a:cs typeface="Gill Sans"/>
              </a:rPr>
              <a:t>mappers</a:t>
            </a:r>
            <a:endParaRPr lang="en-US" sz="1800" b="0" dirty="0">
              <a:solidFill>
                <a:schemeClr val="bg1"/>
              </a:solidFill>
              <a:latin typeface="Gill Sans"/>
              <a:cs typeface="Gill Sans"/>
            </a:endParaRPr>
          </a:p>
        </p:txBody>
      </p:sp>
      <p:cxnSp>
        <p:nvCxnSpPr>
          <p:cNvPr id="46" name="Straight Arrow Connector 45"/>
          <p:cNvCxnSpPr>
            <a:stCxn id="13" idx="3"/>
          </p:cNvCxnSpPr>
          <p:nvPr/>
        </p:nvCxnSpPr>
        <p:spPr bwMode="auto">
          <a:xfrm>
            <a:off x="3657600" y="2781300"/>
            <a:ext cx="2057400" cy="20193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49" name="Straight Arrow Connector 48"/>
          <p:cNvCxnSpPr>
            <a:stCxn id="14" idx="3"/>
          </p:cNvCxnSpPr>
          <p:nvPr/>
        </p:nvCxnSpPr>
        <p:spPr bwMode="auto">
          <a:xfrm>
            <a:off x="3657600" y="3009900"/>
            <a:ext cx="1828800" cy="17907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52" name="Straight Arrow Connector 51"/>
          <p:cNvCxnSpPr>
            <a:stCxn id="15" idx="3"/>
          </p:cNvCxnSpPr>
          <p:nvPr/>
        </p:nvCxnSpPr>
        <p:spPr bwMode="auto">
          <a:xfrm>
            <a:off x="3657600" y="3238500"/>
            <a:ext cx="1600200" cy="15621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sp>
        <p:nvSpPr>
          <p:cNvPr id="56" name="TextBox 55"/>
          <p:cNvSpPr txBox="1"/>
          <p:nvPr/>
        </p:nvSpPr>
        <p:spPr>
          <a:xfrm>
            <a:off x="4815854" y="4843046"/>
            <a:ext cx="1592766" cy="369332"/>
          </a:xfrm>
          <a:prstGeom prst="rect">
            <a:avLst/>
          </a:prstGeom>
          <a:noFill/>
        </p:spPr>
        <p:txBody>
          <a:bodyPr wrap="none" rtlCol="0">
            <a:spAutoFit/>
          </a:bodyPr>
          <a:lstStyle/>
          <a:p>
            <a:r>
              <a:rPr lang="en-US" sz="1800" b="0" dirty="0" smtClean="0">
                <a:solidFill>
                  <a:schemeClr val="bg1"/>
                </a:solidFill>
                <a:latin typeface="Gill Sans"/>
                <a:cs typeface="Gill Sans"/>
              </a:rPr>
              <a:t>other reducers</a:t>
            </a:r>
            <a:endParaRPr lang="en-US" sz="1800" b="0" dirty="0">
              <a:solidFill>
                <a:schemeClr val="bg1"/>
              </a:solidFill>
              <a:latin typeface="Gill Sans"/>
              <a:cs typeface="Gill Sans"/>
            </a:endParaRPr>
          </a:p>
        </p:txBody>
      </p:sp>
      <p:sp>
        <p:nvSpPr>
          <p:cNvPr id="60" name="TextBox 59"/>
          <p:cNvSpPr txBox="1"/>
          <p:nvPr/>
        </p:nvSpPr>
        <p:spPr>
          <a:xfrm>
            <a:off x="762001" y="3058180"/>
            <a:ext cx="1219200" cy="523220"/>
          </a:xfrm>
          <a:prstGeom prst="rect">
            <a:avLst/>
          </a:prstGeom>
          <a:noFill/>
        </p:spPr>
        <p:txBody>
          <a:bodyPr wrap="square" rtlCol="0">
            <a:spAutoFit/>
          </a:bodyPr>
          <a:lstStyle/>
          <a:p>
            <a:pPr algn="ctr"/>
            <a:r>
              <a:rPr lang="en-US" sz="1400" b="0" dirty="0" smtClean="0">
                <a:solidFill>
                  <a:schemeClr val="bg1"/>
                </a:solidFill>
                <a:latin typeface="Gill Sans"/>
                <a:cs typeface="Gill Sans"/>
              </a:rPr>
              <a:t>circular buffer </a:t>
            </a:r>
            <a:br>
              <a:rPr lang="en-US" sz="1400" b="0" dirty="0" smtClean="0">
                <a:solidFill>
                  <a:schemeClr val="bg1"/>
                </a:solidFill>
                <a:latin typeface="Gill Sans"/>
                <a:cs typeface="Gill Sans"/>
              </a:rPr>
            </a:br>
            <a:r>
              <a:rPr lang="en-US" sz="1400" b="0" dirty="0" smtClean="0">
                <a:solidFill>
                  <a:schemeClr val="bg1"/>
                </a:solidFill>
                <a:latin typeface="Gill Sans"/>
                <a:cs typeface="Gill Sans"/>
              </a:rPr>
              <a:t>(in memory)</a:t>
            </a:r>
            <a:endParaRPr lang="en-US" sz="1400" b="0" dirty="0">
              <a:solidFill>
                <a:schemeClr val="bg1"/>
              </a:solidFill>
              <a:latin typeface="Gill Sans"/>
              <a:cs typeface="Gill Sans"/>
            </a:endParaRPr>
          </a:p>
        </p:txBody>
      </p:sp>
      <p:sp>
        <p:nvSpPr>
          <p:cNvPr id="61" name="TextBox 60"/>
          <p:cNvSpPr txBox="1"/>
          <p:nvPr/>
        </p:nvSpPr>
        <p:spPr>
          <a:xfrm>
            <a:off x="1186596" y="5029200"/>
            <a:ext cx="1221295" cy="307777"/>
          </a:xfrm>
          <a:prstGeom prst="rect">
            <a:avLst/>
          </a:prstGeom>
          <a:noFill/>
        </p:spPr>
        <p:txBody>
          <a:bodyPr wrap="none" rtlCol="0">
            <a:spAutoFit/>
          </a:bodyPr>
          <a:lstStyle/>
          <a:p>
            <a:pPr algn="ctr"/>
            <a:r>
              <a:rPr lang="en-US" sz="1400" b="0" dirty="0" smtClean="0">
                <a:solidFill>
                  <a:schemeClr val="bg1"/>
                </a:solidFill>
                <a:latin typeface="Gill Sans"/>
                <a:cs typeface="Gill Sans"/>
              </a:rPr>
              <a:t>spills (on disk)</a:t>
            </a:r>
            <a:endParaRPr lang="en-US" sz="1400" b="0" dirty="0">
              <a:solidFill>
                <a:schemeClr val="bg1"/>
              </a:solidFill>
              <a:latin typeface="Gill Sans"/>
              <a:cs typeface="Gill Sans"/>
            </a:endParaRPr>
          </a:p>
        </p:txBody>
      </p:sp>
      <p:sp>
        <p:nvSpPr>
          <p:cNvPr id="62" name="TextBox 61"/>
          <p:cNvSpPr txBox="1"/>
          <p:nvPr/>
        </p:nvSpPr>
        <p:spPr>
          <a:xfrm>
            <a:off x="2679940" y="1905000"/>
            <a:ext cx="1130212" cy="523220"/>
          </a:xfrm>
          <a:prstGeom prst="rect">
            <a:avLst/>
          </a:prstGeom>
          <a:noFill/>
        </p:spPr>
        <p:txBody>
          <a:bodyPr wrap="none" rtlCol="0">
            <a:spAutoFit/>
          </a:bodyPr>
          <a:lstStyle/>
          <a:p>
            <a:pPr algn="ctr"/>
            <a:r>
              <a:rPr lang="en-US" sz="1400" b="0" dirty="0" smtClean="0">
                <a:solidFill>
                  <a:schemeClr val="bg1"/>
                </a:solidFill>
                <a:latin typeface="Gill Sans"/>
                <a:cs typeface="Gill Sans"/>
              </a:rPr>
              <a:t>merged spills </a:t>
            </a:r>
            <a:br>
              <a:rPr lang="en-US" sz="1400" b="0" dirty="0" smtClean="0">
                <a:solidFill>
                  <a:schemeClr val="bg1"/>
                </a:solidFill>
                <a:latin typeface="Gill Sans"/>
                <a:cs typeface="Gill Sans"/>
              </a:rPr>
            </a:br>
            <a:r>
              <a:rPr lang="en-US" sz="1400" b="0" dirty="0" smtClean="0">
                <a:solidFill>
                  <a:schemeClr val="bg1"/>
                </a:solidFill>
                <a:latin typeface="Gill Sans"/>
                <a:cs typeface="Gill Sans"/>
              </a:rPr>
              <a:t>(on disk)</a:t>
            </a:r>
            <a:endParaRPr lang="en-US" sz="1400" b="0" dirty="0">
              <a:solidFill>
                <a:schemeClr val="bg1"/>
              </a:solidFill>
              <a:latin typeface="Gill Sans"/>
              <a:cs typeface="Gill Sans"/>
            </a:endParaRPr>
          </a:p>
        </p:txBody>
      </p:sp>
      <p:sp>
        <p:nvSpPr>
          <p:cNvPr id="63" name="TextBox 62"/>
          <p:cNvSpPr txBox="1"/>
          <p:nvPr/>
        </p:nvSpPr>
        <p:spPr>
          <a:xfrm>
            <a:off x="4605105" y="1600200"/>
            <a:ext cx="1442472" cy="523220"/>
          </a:xfrm>
          <a:prstGeom prst="rect">
            <a:avLst/>
          </a:prstGeom>
          <a:noFill/>
        </p:spPr>
        <p:txBody>
          <a:bodyPr wrap="none" rtlCol="0">
            <a:spAutoFit/>
          </a:bodyPr>
          <a:lstStyle/>
          <a:p>
            <a:pPr algn="ctr"/>
            <a:r>
              <a:rPr lang="en-US" sz="1400" b="0" dirty="0" smtClean="0">
                <a:solidFill>
                  <a:schemeClr val="bg1"/>
                </a:solidFill>
                <a:latin typeface="Gill Sans"/>
                <a:cs typeface="Gill Sans"/>
              </a:rPr>
              <a:t>intermediate files </a:t>
            </a:r>
            <a:br>
              <a:rPr lang="en-US" sz="1400" b="0" dirty="0" smtClean="0">
                <a:solidFill>
                  <a:schemeClr val="bg1"/>
                </a:solidFill>
                <a:latin typeface="Gill Sans"/>
                <a:cs typeface="Gill Sans"/>
              </a:rPr>
            </a:br>
            <a:r>
              <a:rPr lang="en-US" sz="1400" b="0" dirty="0" smtClean="0">
                <a:solidFill>
                  <a:schemeClr val="bg1"/>
                </a:solidFill>
                <a:latin typeface="Gill Sans"/>
                <a:cs typeface="Gill Sans"/>
              </a:rPr>
              <a:t>(on disk)</a:t>
            </a:r>
            <a:endParaRPr lang="en-US" sz="1400" b="0" dirty="0">
              <a:solidFill>
                <a:schemeClr val="bg1"/>
              </a:solidFill>
              <a:latin typeface="Gill Sans"/>
              <a:cs typeface="Gill Sans"/>
            </a:endParaRPr>
          </a:p>
        </p:txBody>
      </p:sp>
      <p:cxnSp>
        <p:nvCxnSpPr>
          <p:cNvPr id="74" name="Straight Arrow Connector 73"/>
          <p:cNvCxnSpPr>
            <a:endCxn id="17" idx="3"/>
          </p:cNvCxnSpPr>
          <p:nvPr/>
        </p:nvCxnSpPr>
        <p:spPr bwMode="auto">
          <a:xfrm rot="10800000">
            <a:off x="5715000" y="2247900"/>
            <a:ext cx="1600200" cy="1905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77" name="Straight Arrow Connector 76"/>
          <p:cNvCxnSpPr>
            <a:stCxn id="6" idx="1"/>
            <a:endCxn id="18" idx="3"/>
          </p:cNvCxnSpPr>
          <p:nvPr/>
        </p:nvCxnSpPr>
        <p:spPr bwMode="auto">
          <a:xfrm rot="10800000">
            <a:off x="5715000" y="2552700"/>
            <a:ext cx="1600200" cy="1588"/>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cxnSp>
        <p:nvCxnSpPr>
          <p:cNvPr id="79" name="Straight Arrow Connector 78"/>
          <p:cNvCxnSpPr>
            <a:endCxn id="19" idx="3"/>
          </p:cNvCxnSpPr>
          <p:nvPr/>
        </p:nvCxnSpPr>
        <p:spPr bwMode="auto">
          <a:xfrm rot="10800000" flipV="1">
            <a:off x="5715000" y="2667000"/>
            <a:ext cx="1600200" cy="190500"/>
          </a:xfrm>
          <a:prstGeom prst="straightConnector1">
            <a:avLst/>
          </a:prstGeom>
          <a:ln w="19050">
            <a:headEnd type="arrow" w="med" len="med"/>
            <a:tailEnd type="none"/>
          </a:ln>
        </p:spPr>
        <p:style>
          <a:lnRef idx="2">
            <a:schemeClr val="dk1"/>
          </a:lnRef>
          <a:fillRef idx="0">
            <a:schemeClr val="dk1"/>
          </a:fillRef>
          <a:effectRef idx="1">
            <a:schemeClr val="dk1"/>
          </a:effectRef>
          <a:fontRef idx="minor">
            <a:schemeClr val="tx1"/>
          </a:fontRef>
        </p:style>
      </p:cxnSp>
      <p:sp>
        <p:nvSpPr>
          <p:cNvPr id="86" name="Rounded Rectangle 85"/>
          <p:cNvSpPr/>
          <p:nvPr/>
        </p:nvSpPr>
        <p:spPr bwMode="auto">
          <a:xfrm>
            <a:off x="2286000" y="3733800"/>
            <a:ext cx="11430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bg2"/>
                </a:solidFill>
                <a:latin typeface="Gill Sans"/>
                <a:cs typeface="Gill Sans"/>
              </a:rPr>
              <a:t>Combiner</a:t>
            </a:r>
            <a:endParaRPr kumimoji="0" lang="en-US" sz="1400" i="0" u="none" strike="noStrike" cap="none" normalizeH="0" baseline="0" dirty="0" smtClean="0">
              <a:ln>
                <a:noFill/>
              </a:ln>
              <a:solidFill>
                <a:schemeClr val="bg2"/>
              </a:solidFill>
              <a:effectLst/>
              <a:latin typeface="Gill Sans"/>
              <a:cs typeface="Gill Sans"/>
            </a:endParaRPr>
          </a:p>
        </p:txBody>
      </p:sp>
      <p:sp>
        <p:nvSpPr>
          <p:cNvPr id="87" name="Rounded Rectangle 86"/>
          <p:cNvSpPr/>
          <p:nvPr/>
        </p:nvSpPr>
        <p:spPr bwMode="auto">
          <a:xfrm>
            <a:off x="5943600" y="2362200"/>
            <a:ext cx="11430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lang="en-US" sz="1400" dirty="0" smtClean="0">
                <a:solidFill>
                  <a:schemeClr val="bg2"/>
                </a:solidFill>
                <a:latin typeface="Gill Sans"/>
                <a:cs typeface="Gill Sans"/>
              </a:rPr>
              <a:t>Combiner</a:t>
            </a:r>
            <a:endParaRPr kumimoji="0" lang="en-US" sz="1400" i="0" u="none" strike="noStrike" cap="none" normalizeH="0" baseline="0" dirty="0" smtClean="0">
              <a:ln>
                <a:noFill/>
              </a:ln>
              <a:solidFill>
                <a:schemeClr val="bg2"/>
              </a:solidFill>
              <a:effectLst/>
              <a:latin typeface="Gill Sans"/>
              <a:cs typeface="Gill Sans"/>
            </a:endParaRPr>
          </a:p>
        </p:txBody>
      </p:sp>
    </p:spTree>
    <p:extLst>
      <p:ext uri="{BB962C8B-B14F-4D97-AF65-F5344CB8AC3E}">
        <p14:creationId xmlns:p14="http://schemas.microsoft.com/office/powerpoint/2010/main" val="334655835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animBg="1"/>
      <p:bldP spid="8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smtClean="0"/>
              <a:t>Hadoop Workflow</a:t>
            </a:r>
            <a:endParaRPr lang="en-US" dirty="0"/>
          </a:p>
        </p:txBody>
      </p:sp>
      <p:grpSp>
        <p:nvGrpSpPr>
          <p:cNvPr id="26" name="Group 23"/>
          <p:cNvGrpSpPr>
            <a:grpSpLocks/>
          </p:cNvGrpSpPr>
          <p:nvPr/>
        </p:nvGrpSpPr>
        <p:grpSpPr bwMode="auto">
          <a:xfrm>
            <a:off x="5778500" y="2667000"/>
            <a:ext cx="2928938" cy="1588206"/>
            <a:chOff x="5778500" y="2667000"/>
            <a:chExt cx="2928938" cy="1588630"/>
          </a:xfrm>
        </p:grpSpPr>
        <p:pic>
          <p:nvPicPr>
            <p:cNvPr id="27" name="Picture 33" descr="MCj04352420000[1]"/>
            <p:cNvPicPr>
              <a:picLocks noChangeAspect="1" noChangeArrowheads="1"/>
            </p:cNvPicPr>
            <p:nvPr/>
          </p:nvPicPr>
          <p:blipFill>
            <a:blip r:embed="rId2" cstate="print"/>
            <a:srcRect/>
            <a:stretch>
              <a:fillRect/>
            </a:stretch>
          </p:blipFill>
          <p:spPr bwMode="auto">
            <a:xfrm>
              <a:off x="7988300" y="2667000"/>
              <a:ext cx="719138" cy="1447800"/>
            </a:xfrm>
            <a:prstGeom prst="rect">
              <a:avLst/>
            </a:prstGeom>
            <a:noFill/>
            <a:ln w="9525">
              <a:noFill/>
              <a:miter lim="800000"/>
              <a:headEnd/>
              <a:tailEnd/>
            </a:ln>
          </p:spPr>
        </p:pic>
        <p:pic>
          <p:nvPicPr>
            <p:cNvPr id="28" name="Picture 33" descr="MCj04352420000[1]"/>
            <p:cNvPicPr>
              <a:picLocks noChangeAspect="1" noChangeArrowheads="1"/>
            </p:cNvPicPr>
            <p:nvPr/>
          </p:nvPicPr>
          <p:blipFill>
            <a:blip r:embed="rId2" cstate="print"/>
            <a:srcRect/>
            <a:stretch>
              <a:fillRect/>
            </a:stretch>
          </p:blipFill>
          <p:spPr bwMode="auto">
            <a:xfrm>
              <a:off x="7620000" y="2667000"/>
              <a:ext cx="719138" cy="1447800"/>
            </a:xfrm>
            <a:prstGeom prst="rect">
              <a:avLst/>
            </a:prstGeom>
            <a:noFill/>
            <a:ln w="9525">
              <a:noFill/>
              <a:miter lim="800000"/>
              <a:headEnd/>
              <a:tailEnd/>
            </a:ln>
          </p:spPr>
        </p:pic>
        <p:pic>
          <p:nvPicPr>
            <p:cNvPr id="29" name="Picture 33" descr="MCj04352420000[1]"/>
            <p:cNvPicPr>
              <a:picLocks noChangeAspect="1" noChangeArrowheads="1"/>
            </p:cNvPicPr>
            <p:nvPr/>
          </p:nvPicPr>
          <p:blipFill>
            <a:blip r:embed="rId2" cstate="print"/>
            <a:srcRect/>
            <a:stretch>
              <a:fillRect/>
            </a:stretch>
          </p:blipFill>
          <p:spPr bwMode="auto">
            <a:xfrm>
              <a:off x="7251700" y="2667000"/>
              <a:ext cx="719138" cy="1447800"/>
            </a:xfrm>
            <a:prstGeom prst="rect">
              <a:avLst/>
            </a:prstGeom>
            <a:noFill/>
            <a:ln w="9525">
              <a:noFill/>
              <a:miter lim="800000"/>
              <a:headEnd/>
              <a:tailEnd/>
            </a:ln>
          </p:spPr>
        </p:pic>
        <p:pic>
          <p:nvPicPr>
            <p:cNvPr id="30" name="Picture 33" descr="MCj04352420000[1]"/>
            <p:cNvPicPr>
              <a:picLocks noChangeAspect="1" noChangeArrowheads="1"/>
            </p:cNvPicPr>
            <p:nvPr/>
          </p:nvPicPr>
          <p:blipFill>
            <a:blip r:embed="rId2" cstate="print"/>
            <a:srcRect/>
            <a:stretch>
              <a:fillRect/>
            </a:stretch>
          </p:blipFill>
          <p:spPr bwMode="auto">
            <a:xfrm>
              <a:off x="6883400" y="2667000"/>
              <a:ext cx="719138" cy="1447800"/>
            </a:xfrm>
            <a:prstGeom prst="rect">
              <a:avLst/>
            </a:prstGeom>
            <a:noFill/>
            <a:ln w="9525">
              <a:noFill/>
              <a:miter lim="800000"/>
              <a:headEnd/>
              <a:tailEnd/>
            </a:ln>
          </p:spPr>
        </p:pic>
        <p:sp>
          <p:nvSpPr>
            <p:cNvPr id="31" name="TextBox 7"/>
            <p:cNvSpPr txBox="1">
              <a:spLocks noChangeArrowheads="1"/>
            </p:cNvSpPr>
            <p:nvPr/>
          </p:nvSpPr>
          <p:spPr bwMode="auto">
            <a:xfrm>
              <a:off x="6400800" y="3886199"/>
              <a:ext cx="2044149" cy="369431"/>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smtClean="0">
                  <a:ln>
                    <a:noFill/>
                  </a:ln>
                  <a:solidFill>
                    <a:sysClr val="windowText" lastClr="000000"/>
                  </a:solidFill>
                  <a:effectLst/>
                  <a:uLnTx/>
                  <a:uFillTx/>
                  <a:latin typeface="Gill Sans"/>
                  <a:cs typeface="Gill Sans"/>
                </a:rPr>
                <a:t>Hadoop Cluster</a:t>
              </a:r>
            </a:p>
          </p:txBody>
        </p:sp>
        <p:pic>
          <p:nvPicPr>
            <p:cNvPr id="32" name="Picture 33" descr="MCj04352420000[1]"/>
            <p:cNvPicPr>
              <a:picLocks noChangeAspect="1" noChangeArrowheads="1"/>
            </p:cNvPicPr>
            <p:nvPr/>
          </p:nvPicPr>
          <p:blipFill>
            <a:blip r:embed="rId2" cstate="print"/>
            <a:srcRect/>
            <a:stretch>
              <a:fillRect/>
            </a:stretch>
          </p:blipFill>
          <p:spPr bwMode="auto">
            <a:xfrm>
              <a:off x="6515100" y="2667000"/>
              <a:ext cx="719138" cy="1447800"/>
            </a:xfrm>
            <a:prstGeom prst="rect">
              <a:avLst/>
            </a:prstGeom>
            <a:noFill/>
            <a:ln w="9525">
              <a:noFill/>
              <a:miter lim="800000"/>
              <a:headEnd/>
              <a:tailEnd/>
            </a:ln>
          </p:spPr>
        </p:pic>
        <p:pic>
          <p:nvPicPr>
            <p:cNvPr id="33" name="Picture 33" descr="MCj04352420000[1]"/>
            <p:cNvPicPr>
              <a:picLocks noChangeAspect="1" noChangeArrowheads="1"/>
            </p:cNvPicPr>
            <p:nvPr/>
          </p:nvPicPr>
          <p:blipFill>
            <a:blip r:embed="rId2" cstate="print"/>
            <a:srcRect/>
            <a:stretch>
              <a:fillRect/>
            </a:stretch>
          </p:blipFill>
          <p:spPr bwMode="auto">
            <a:xfrm>
              <a:off x="6146800" y="2667000"/>
              <a:ext cx="719138" cy="1447800"/>
            </a:xfrm>
            <a:prstGeom prst="rect">
              <a:avLst/>
            </a:prstGeom>
            <a:noFill/>
            <a:ln w="9525">
              <a:noFill/>
              <a:miter lim="800000"/>
              <a:headEnd/>
              <a:tailEnd/>
            </a:ln>
          </p:spPr>
        </p:pic>
        <p:pic>
          <p:nvPicPr>
            <p:cNvPr id="34" name="Picture 33" descr="MCj04352420000[1]"/>
            <p:cNvPicPr>
              <a:picLocks noChangeAspect="1" noChangeArrowheads="1"/>
            </p:cNvPicPr>
            <p:nvPr/>
          </p:nvPicPr>
          <p:blipFill>
            <a:blip r:embed="rId2" cstate="print"/>
            <a:srcRect/>
            <a:stretch>
              <a:fillRect/>
            </a:stretch>
          </p:blipFill>
          <p:spPr bwMode="auto">
            <a:xfrm>
              <a:off x="5778500" y="2667000"/>
              <a:ext cx="719138" cy="1447800"/>
            </a:xfrm>
            <a:prstGeom prst="rect">
              <a:avLst/>
            </a:prstGeom>
            <a:noFill/>
            <a:ln w="9525">
              <a:noFill/>
              <a:miter lim="800000"/>
              <a:headEnd/>
              <a:tailEnd/>
            </a:ln>
          </p:spPr>
        </p:pic>
      </p:grpSp>
      <p:pic>
        <p:nvPicPr>
          <p:cNvPr id="35" name="Picture 3" descr="MCj04114760000[1]"/>
          <p:cNvPicPr>
            <a:picLocks noChangeAspect="1" noChangeArrowheads="1"/>
          </p:cNvPicPr>
          <p:nvPr/>
        </p:nvPicPr>
        <p:blipFill>
          <a:blip r:embed="rId3" cstate="print"/>
          <a:srcRect/>
          <a:stretch>
            <a:fillRect/>
          </a:stretch>
        </p:blipFill>
        <p:spPr bwMode="auto">
          <a:xfrm>
            <a:off x="685800" y="2514600"/>
            <a:ext cx="1971675" cy="1466850"/>
          </a:xfrm>
          <a:prstGeom prst="rect">
            <a:avLst/>
          </a:prstGeom>
          <a:noFill/>
          <a:ln w="9525">
            <a:noFill/>
            <a:miter lim="800000"/>
            <a:headEnd/>
            <a:tailEnd/>
          </a:ln>
        </p:spPr>
      </p:pic>
      <p:sp>
        <p:nvSpPr>
          <p:cNvPr id="36" name="TextBox 12"/>
          <p:cNvSpPr txBox="1">
            <a:spLocks noChangeArrowheads="1"/>
          </p:cNvSpPr>
          <p:nvPr/>
        </p:nvSpPr>
        <p:spPr bwMode="auto">
          <a:xfrm>
            <a:off x="1371600" y="4038600"/>
            <a:ext cx="652643"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i="0" u="none" strike="noStrike" kern="0" cap="none" spc="0" normalizeH="0" baseline="0" noProof="0" dirty="0" smtClean="0">
                <a:ln>
                  <a:noFill/>
                </a:ln>
                <a:solidFill>
                  <a:sysClr val="windowText" lastClr="000000"/>
                </a:solidFill>
                <a:effectLst/>
                <a:uLnTx/>
                <a:uFillTx/>
                <a:latin typeface="Gill Sans"/>
                <a:cs typeface="Gill Sans"/>
              </a:rPr>
              <a:t>You</a:t>
            </a:r>
          </a:p>
        </p:txBody>
      </p:sp>
      <p:sp>
        <p:nvSpPr>
          <p:cNvPr id="37" name="Curved Down Arrow 36"/>
          <p:cNvSpPr>
            <a:spLocks noChangeArrowheads="1"/>
          </p:cNvSpPr>
          <p:nvPr/>
        </p:nvSpPr>
        <p:spPr bwMode="auto">
          <a:xfrm>
            <a:off x="2590800" y="1600200"/>
            <a:ext cx="3429000" cy="762000"/>
          </a:xfrm>
          <a:prstGeom prst="curvedDownArrow">
            <a:avLst>
              <a:gd name="adj1" fmla="val 25000"/>
              <a:gd name="adj2" fmla="val 50000"/>
              <a:gd name="adj3" fmla="val 25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Gill Sans"/>
              <a:cs typeface="Gill Sans"/>
            </a:endParaRPr>
          </a:p>
        </p:txBody>
      </p:sp>
      <p:sp>
        <p:nvSpPr>
          <p:cNvPr id="38" name="Curved Down Arrow 37"/>
          <p:cNvSpPr>
            <a:spLocks noChangeArrowheads="1"/>
          </p:cNvSpPr>
          <p:nvPr/>
        </p:nvSpPr>
        <p:spPr bwMode="auto">
          <a:xfrm rot="10800000">
            <a:off x="2590800" y="4267200"/>
            <a:ext cx="3429000" cy="762000"/>
          </a:xfrm>
          <a:prstGeom prst="curvedDownArrow">
            <a:avLst>
              <a:gd name="adj1" fmla="val 25000"/>
              <a:gd name="adj2" fmla="val 50000"/>
              <a:gd name="adj3" fmla="val 25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Gill Sans"/>
              <a:cs typeface="Gill Sans"/>
            </a:endParaRPr>
          </a:p>
        </p:txBody>
      </p:sp>
      <p:sp>
        <p:nvSpPr>
          <p:cNvPr id="39" name="Right Arrow 38"/>
          <p:cNvSpPr>
            <a:spLocks noChangeArrowheads="1"/>
          </p:cNvSpPr>
          <p:nvPr/>
        </p:nvSpPr>
        <p:spPr bwMode="auto">
          <a:xfrm>
            <a:off x="3124200" y="3124200"/>
            <a:ext cx="2286000" cy="304800"/>
          </a:xfrm>
          <a:prstGeom prst="rightArrow">
            <a:avLst>
              <a:gd name="adj1" fmla="val 50000"/>
              <a:gd name="adj2" fmla="val 50000"/>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ysClr val="windowText" lastClr="000000"/>
              </a:solidFill>
              <a:effectLst/>
              <a:uLnTx/>
              <a:uFillTx/>
              <a:latin typeface="Gill Sans"/>
              <a:cs typeface="Gill Sans"/>
            </a:endParaRPr>
          </a:p>
        </p:txBody>
      </p:sp>
      <p:sp>
        <p:nvSpPr>
          <p:cNvPr id="40" name="TextBox 39"/>
          <p:cNvSpPr txBox="1">
            <a:spLocks noChangeArrowheads="1"/>
          </p:cNvSpPr>
          <p:nvPr/>
        </p:nvSpPr>
        <p:spPr bwMode="auto">
          <a:xfrm>
            <a:off x="5510213" y="1459468"/>
            <a:ext cx="2381181"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Gill Sans"/>
                <a:cs typeface="Gill Sans"/>
              </a:rPr>
              <a:t>1. Load data into HDFS</a:t>
            </a:r>
          </a:p>
        </p:txBody>
      </p:sp>
      <p:sp>
        <p:nvSpPr>
          <p:cNvPr id="41" name="TextBox 40"/>
          <p:cNvSpPr txBox="1">
            <a:spLocks noChangeArrowheads="1"/>
          </p:cNvSpPr>
          <p:nvPr/>
        </p:nvSpPr>
        <p:spPr bwMode="auto">
          <a:xfrm>
            <a:off x="1443038" y="2362200"/>
            <a:ext cx="2368444"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Gill Sans"/>
                <a:cs typeface="Gill Sans"/>
              </a:rPr>
              <a:t>2. Develop code locally</a:t>
            </a:r>
          </a:p>
        </p:txBody>
      </p:sp>
      <p:sp>
        <p:nvSpPr>
          <p:cNvPr id="42" name="TextBox 41"/>
          <p:cNvSpPr txBox="1">
            <a:spLocks noChangeArrowheads="1"/>
          </p:cNvSpPr>
          <p:nvPr/>
        </p:nvSpPr>
        <p:spPr bwMode="auto">
          <a:xfrm>
            <a:off x="3048000" y="3395663"/>
            <a:ext cx="2567380"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Gill Sans"/>
                <a:cs typeface="Gill Sans"/>
              </a:rPr>
              <a:t>3. Submit MapReduce job</a:t>
            </a:r>
          </a:p>
        </p:txBody>
      </p:sp>
      <p:sp>
        <p:nvSpPr>
          <p:cNvPr id="43" name="TextBox 42"/>
          <p:cNvSpPr txBox="1">
            <a:spLocks noChangeArrowheads="1"/>
          </p:cNvSpPr>
          <p:nvPr/>
        </p:nvSpPr>
        <p:spPr bwMode="auto">
          <a:xfrm>
            <a:off x="3048000" y="3657600"/>
            <a:ext cx="2223686"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chemeClr val="bg1"/>
                </a:solidFill>
                <a:effectLst/>
                <a:uLnTx/>
                <a:uFillTx/>
                <a:latin typeface="Gill Sans"/>
                <a:cs typeface="Gill Sans"/>
              </a:rPr>
              <a:t>3a. Go back to Step 2</a:t>
            </a:r>
          </a:p>
        </p:txBody>
      </p:sp>
      <p:sp>
        <p:nvSpPr>
          <p:cNvPr id="44" name="TextBox 43"/>
          <p:cNvSpPr txBox="1">
            <a:spLocks noChangeArrowheads="1"/>
          </p:cNvSpPr>
          <p:nvPr/>
        </p:nvSpPr>
        <p:spPr bwMode="auto">
          <a:xfrm>
            <a:off x="5510213" y="4826000"/>
            <a:ext cx="2799790" cy="369332"/>
          </a:xfrm>
          <a:prstGeom prst="rect">
            <a:avLst/>
          </a:prstGeom>
          <a:noFill/>
          <a:ln w="9525">
            <a:noFill/>
            <a:miter lim="800000"/>
            <a:headEnd/>
            <a:tailEnd/>
          </a:ln>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1800" b="0" kern="0" dirty="0" smtClean="0">
                <a:solidFill>
                  <a:schemeClr val="bg1"/>
                </a:solidFill>
                <a:latin typeface="Gill Sans"/>
                <a:cs typeface="Gill Sans"/>
              </a:rPr>
              <a:t>4. Retrieve data from HDFS</a:t>
            </a:r>
          </a:p>
        </p:txBody>
      </p:sp>
    </p:spTree>
    <p:extLst>
      <p:ext uri="{BB962C8B-B14F-4D97-AF65-F5344CB8AC3E}">
        <p14:creationId xmlns:p14="http://schemas.microsoft.com/office/powerpoint/2010/main" val="382218593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P spid="39" grpId="0" animBg="1"/>
      <p:bldP spid="40" grpId="0"/>
      <p:bldP spid="41" grpId="0"/>
      <p:bldP spid="42" grpId="0"/>
      <p:bldP spid="43" grpId="0"/>
      <p:bldP spid="44"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Recommended Workflow</a:t>
            </a:r>
            <a:endParaRPr lang="en-US" dirty="0"/>
          </a:p>
        </p:txBody>
      </p:sp>
      <p:sp>
        <p:nvSpPr>
          <p:cNvPr id="4" name="Content Placeholder 3"/>
          <p:cNvSpPr>
            <a:spLocks noGrp="1"/>
          </p:cNvSpPr>
          <p:nvPr>
            <p:ph idx="1"/>
          </p:nvPr>
        </p:nvSpPr>
        <p:spPr/>
        <p:txBody>
          <a:bodyPr/>
          <a:lstStyle/>
          <a:p>
            <a:r>
              <a:rPr lang="en-US" dirty="0" smtClean="0"/>
              <a:t>Here’s how I work:</a:t>
            </a:r>
          </a:p>
          <a:p>
            <a:pPr lvl="1"/>
            <a:r>
              <a:rPr lang="en-US" dirty="0" smtClean="0"/>
              <a:t>Develop code in Eclipse on host machine</a:t>
            </a:r>
          </a:p>
          <a:p>
            <a:pPr lvl="1"/>
            <a:r>
              <a:rPr lang="en-US" dirty="0" smtClean="0"/>
              <a:t>Build distribution on host machine</a:t>
            </a:r>
          </a:p>
          <a:p>
            <a:pPr lvl="1"/>
            <a:r>
              <a:rPr lang="en-US" dirty="0" smtClean="0"/>
              <a:t>Check out copy of code on VM</a:t>
            </a:r>
          </a:p>
          <a:p>
            <a:pPr lvl="1"/>
            <a:r>
              <a:rPr lang="en-US" dirty="0" smtClean="0"/>
              <a:t>Copy (i.e., </a:t>
            </a:r>
            <a:r>
              <a:rPr lang="en-US" dirty="0" err="1" smtClean="0"/>
              <a:t>scp</a:t>
            </a:r>
            <a:r>
              <a:rPr lang="en-US" dirty="0" smtClean="0"/>
              <a:t>) jars over to VM (in same directory structure)</a:t>
            </a:r>
          </a:p>
          <a:p>
            <a:pPr lvl="1"/>
            <a:r>
              <a:rPr lang="en-US" dirty="0" smtClean="0"/>
              <a:t>Run job on VM</a:t>
            </a:r>
          </a:p>
          <a:p>
            <a:pPr lvl="1"/>
            <a:r>
              <a:rPr lang="en-US" dirty="0" smtClean="0"/>
              <a:t>Iterate</a:t>
            </a:r>
          </a:p>
          <a:p>
            <a:pPr lvl="1"/>
            <a:r>
              <a:rPr lang="en-US" dirty="0" smtClean="0"/>
              <a:t>…</a:t>
            </a:r>
          </a:p>
          <a:p>
            <a:pPr lvl="1"/>
            <a:r>
              <a:rPr lang="en-US" dirty="0" smtClean="0"/>
              <a:t>Commit code on host machine and push</a:t>
            </a:r>
          </a:p>
          <a:p>
            <a:pPr lvl="1"/>
            <a:r>
              <a:rPr lang="en-US" dirty="0" smtClean="0"/>
              <a:t>Pull from inside VM, verify</a:t>
            </a:r>
          </a:p>
          <a:p>
            <a:r>
              <a:rPr lang="en-US" dirty="0" smtClean="0"/>
              <a:t>Avoid using the UI of the VM</a:t>
            </a:r>
          </a:p>
          <a:p>
            <a:pPr lvl="1"/>
            <a:r>
              <a:rPr lang="en-US" dirty="0" smtClean="0"/>
              <a:t>Directly </a:t>
            </a:r>
            <a:r>
              <a:rPr lang="en-US" dirty="0" err="1" smtClean="0"/>
              <a:t>ssh</a:t>
            </a:r>
            <a:r>
              <a:rPr lang="en-US" dirty="0" smtClean="0"/>
              <a:t> into the VM</a:t>
            </a:r>
            <a:endParaRPr lang="en-US" dirty="0"/>
          </a:p>
        </p:txBody>
      </p:sp>
    </p:spTree>
    <p:extLst>
      <p:ext uri="{BB962C8B-B14F-4D97-AF65-F5344CB8AC3E}">
        <p14:creationId xmlns:p14="http://schemas.microsoft.com/office/powerpoint/2010/main" val="21679293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NGC_4414_(NASA-med).jpg"/>
          <p:cNvPicPr>
            <a:picLocks noChangeAspect="1"/>
          </p:cNvPicPr>
          <p:nvPr/>
        </p:nvPicPr>
        <p:blipFill>
          <a:blip r:embed="rId2" cstate="print"/>
          <a:stretch>
            <a:fillRect/>
          </a:stretch>
        </p:blipFill>
        <p:spPr>
          <a:xfrm>
            <a:off x="-76200" y="-304800"/>
            <a:ext cx="9231513" cy="7620000"/>
          </a:xfrm>
          <a:prstGeom prst="rect">
            <a:avLst/>
          </a:prstGeom>
        </p:spPr>
      </p:pic>
      <p:sp>
        <p:nvSpPr>
          <p:cNvPr id="4" name="TextBox 3"/>
          <p:cNvSpPr txBox="1">
            <a:spLocks noChangeArrowheads="1"/>
          </p:cNvSpPr>
          <p:nvPr/>
        </p:nvSpPr>
        <p:spPr bwMode="auto">
          <a:xfrm>
            <a:off x="0" y="6611938"/>
            <a:ext cx="2667000" cy="246221"/>
          </a:xfrm>
          <a:prstGeom prst="rect">
            <a:avLst/>
          </a:prstGeom>
          <a:noFill/>
          <a:ln w="9525">
            <a:noFill/>
            <a:miter lim="800000"/>
            <a:headEnd/>
            <a:tailEnd/>
          </a:ln>
        </p:spPr>
        <p:txBody>
          <a:bodyPr wrap="square">
            <a:spAutoFit/>
          </a:bodyPr>
          <a:lstStyle/>
          <a:p>
            <a:r>
              <a:rPr lang="en-US" sz="1000" b="0" dirty="0"/>
              <a:t>Source:</a:t>
            </a:r>
            <a:r>
              <a:rPr lang="en-US" sz="1000" b="0" dirty="0" smtClean="0"/>
              <a:t> Wikipedia (Galaxy)</a:t>
            </a:r>
            <a:endParaRPr lang="en-US" sz="1000" b="0" dirty="0"/>
          </a:p>
        </p:txBody>
      </p:sp>
    </p:spTree>
    <p:extLst>
      <p:ext uri="{BB962C8B-B14F-4D97-AF65-F5344CB8AC3E}">
        <p14:creationId xmlns:p14="http://schemas.microsoft.com/office/powerpoint/2010/main" val="349147980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Debugging Hadoop</a:t>
            </a:r>
            <a:endParaRPr lang="en-US" dirty="0"/>
          </a:p>
        </p:txBody>
      </p:sp>
      <p:sp>
        <p:nvSpPr>
          <p:cNvPr id="4" name="Content Placeholder 3"/>
          <p:cNvSpPr>
            <a:spLocks noGrp="1"/>
          </p:cNvSpPr>
          <p:nvPr>
            <p:ph idx="1"/>
          </p:nvPr>
        </p:nvSpPr>
        <p:spPr/>
        <p:txBody>
          <a:bodyPr/>
          <a:lstStyle/>
          <a:p>
            <a:r>
              <a:rPr lang="en-US" dirty="0" smtClean="0"/>
              <a:t>First, take a deep breath</a:t>
            </a:r>
          </a:p>
          <a:p>
            <a:r>
              <a:rPr lang="en-US" dirty="0" smtClean="0"/>
              <a:t>Start small, start locally</a:t>
            </a:r>
          </a:p>
          <a:p>
            <a:r>
              <a:rPr lang="en-US" dirty="0" smtClean="0"/>
              <a:t>Build incrementally</a:t>
            </a:r>
          </a:p>
        </p:txBody>
      </p:sp>
    </p:spTree>
    <p:extLst>
      <p:ext uri="{BB962C8B-B14F-4D97-AF65-F5344CB8AC3E}">
        <p14:creationId xmlns:p14="http://schemas.microsoft.com/office/powerpoint/2010/main" val="149954628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Code Execution Environments</a:t>
            </a:r>
            <a:endParaRPr lang="en-US" dirty="0"/>
          </a:p>
        </p:txBody>
      </p:sp>
      <p:sp>
        <p:nvSpPr>
          <p:cNvPr id="3" name="Content Placeholder 2"/>
          <p:cNvSpPr>
            <a:spLocks noGrp="1"/>
          </p:cNvSpPr>
          <p:nvPr>
            <p:ph idx="1"/>
          </p:nvPr>
        </p:nvSpPr>
        <p:spPr/>
        <p:txBody>
          <a:bodyPr/>
          <a:lstStyle/>
          <a:p>
            <a:r>
              <a:rPr lang="en-US" dirty="0" smtClean="0"/>
              <a:t>Different ways to run code:</a:t>
            </a:r>
          </a:p>
          <a:p>
            <a:pPr lvl="1"/>
            <a:r>
              <a:rPr lang="en-US" dirty="0" smtClean="0"/>
              <a:t>Plain Java</a:t>
            </a:r>
          </a:p>
          <a:p>
            <a:pPr lvl="1"/>
            <a:r>
              <a:rPr lang="en-US" dirty="0" smtClean="0"/>
              <a:t>Local (standalone) mode</a:t>
            </a:r>
          </a:p>
          <a:p>
            <a:pPr lvl="1"/>
            <a:r>
              <a:rPr lang="en-US" dirty="0" smtClean="0"/>
              <a:t>Pseudo-distributed mode</a:t>
            </a:r>
          </a:p>
          <a:p>
            <a:pPr lvl="1"/>
            <a:r>
              <a:rPr lang="en-US" dirty="0" smtClean="0"/>
              <a:t>Fully-distributed mode</a:t>
            </a:r>
          </a:p>
          <a:p>
            <a:r>
              <a:rPr lang="en-US" dirty="0" smtClean="0"/>
              <a:t>Learn what’s good for what</a:t>
            </a:r>
          </a:p>
          <a:p>
            <a:endParaRPr lang="en-US" dirty="0"/>
          </a:p>
        </p:txBody>
      </p:sp>
    </p:spTree>
    <p:extLst>
      <p:ext uri="{BB962C8B-B14F-4D97-AF65-F5344CB8AC3E}">
        <p14:creationId xmlns:p14="http://schemas.microsoft.com/office/powerpoint/2010/main" val="165876407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Hadoop Debugging Strategies</a:t>
            </a:r>
            <a:endParaRPr lang="en-US" dirty="0"/>
          </a:p>
        </p:txBody>
      </p:sp>
      <p:sp>
        <p:nvSpPr>
          <p:cNvPr id="3" name="Content Placeholder 2"/>
          <p:cNvSpPr>
            <a:spLocks noGrp="1"/>
          </p:cNvSpPr>
          <p:nvPr>
            <p:ph idx="1"/>
          </p:nvPr>
        </p:nvSpPr>
        <p:spPr/>
        <p:txBody>
          <a:bodyPr/>
          <a:lstStyle/>
          <a:p>
            <a:r>
              <a:rPr lang="en-US" dirty="0" smtClean="0"/>
              <a:t>Good </a:t>
            </a:r>
            <a:r>
              <a:rPr lang="en-US" dirty="0" err="1" smtClean="0"/>
              <a:t>ol</a:t>
            </a:r>
            <a:r>
              <a:rPr lang="en-US" dirty="0" smtClean="0"/>
              <a:t>’ </a:t>
            </a:r>
            <a:r>
              <a:rPr lang="en-US" dirty="0" err="1" smtClean="0"/>
              <a:t>System.out.println</a:t>
            </a:r>
            <a:endParaRPr lang="en-US" dirty="0" smtClean="0"/>
          </a:p>
          <a:p>
            <a:pPr lvl="1"/>
            <a:r>
              <a:rPr lang="en-US" dirty="0" smtClean="0"/>
              <a:t>Learn </a:t>
            </a:r>
            <a:r>
              <a:rPr lang="en-US" dirty="0"/>
              <a:t>to use the </a:t>
            </a:r>
            <a:r>
              <a:rPr lang="en-US" dirty="0" err="1"/>
              <a:t>webapp</a:t>
            </a:r>
            <a:r>
              <a:rPr lang="en-US" dirty="0"/>
              <a:t> to access logs</a:t>
            </a:r>
          </a:p>
          <a:p>
            <a:pPr lvl="1"/>
            <a:r>
              <a:rPr lang="en-US" dirty="0" smtClean="0"/>
              <a:t>Logging </a:t>
            </a:r>
            <a:r>
              <a:rPr lang="en-US" dirty="0"/>
              <a:t>preferred over </a:t>
            </a:r>
            <a:r>
              <a:rPr lang="en-US" dirty="0" err="1" smtClean="0"/>
              <a:t>System.out.println</a:t>
            </a:r>
            <a:endParaRPr lang="en-US" dirty="0" smtClean="0"/>
          </a:p>
          <a:p>
            <a:pPr lvl="1"/>
            <a:r>
              <a:rPr lang="en-US" dirty="0" smtClean="0"/>
              <a:t>Be careful how much you log!</a:t>
            </a:r>
          </a:p>
          <a:p>
            <a:r>
              <a:rPr lang="en-US" dirty="0" smtClean="0"/>
              <a:t>Fail </a:t>
            </a:r>
            <a:r>
              <a:rPr lang="en-US" dirty="0"/>
              <a:t>on </a:t>
            </a:r>
            <a:r>
              <a:rPr lang="en-US" dirty="0" smtClean="0"/>
              <a:t>success</a:t>
            </a:r>
          </a:p>
          <a:p>
            <a:pPr lvl="1"/>
            <a:r>
              <a:rPr lang="en-US" dirty="0" smtClean="0"/>
              <a:t>Throw </a:t>
            </a:r>
            <a:r>
              <a:rPr lang="en-US" dirty="0" err="1"/>
              <a:t>RuntimeExceptions</a:t>
            </a:r>
            <a:r>
              <a:rPr lang="en-US" dirty="0"/>
              <a:t> and capture state</a:t>
            </a:r>
          </a:p>
          <a:p>
            <a:r>
              <a:rPr lang="en-US" dirty="0" smtClean="0"/>
              <a:t>Programming is still programming</a:t>
            </a:r>
          </a:p>
          <a:p>
            <a:pPr lvl="1"/>
            <a:r>
              <a:rPr lang="en-US" dirty="0" smtClean="0"/>
              <a:t>Use Hadoop as the “glue”</a:t>
            </a:r>
          </a:p>
          <a:p>
            <a:pPr lvl="1"/>
            <a:r>
              <a:rPr lang="en-US" dirty="0" smtClean="0"/>
              <a:t>Implement </a:t>
            </a:r>
            <a:r>
              <a:rPr lang="en-US" dirty="0"/>
              <a:t>core functionality outside mappers and </a:t>
            </a:r>
            <a:r>
              <a:rPr lang="en-US" dirty="0" smtClean="0"/>
              <a:t>reducers</a:t>
            </a:r>
            <a:endParaRPr lang="en-US" dirty="0"/>
          </a:p>
          <a:p>
            <a:pPr lvl="1"/>
            <a:r>
              <a:rPr lang="en-US" dirty="0" smtClean="0"/>
              <a:t>Independently test (e.g., unit testing)</a:t>
            </a:r>
          </a:p>
          <a:p>
            <a:pPr lvl="1"/>
            <a:r>
              <a:rPr lang="en-US" dirty="0" smtClean="0"/>
              <a:t>Compose (tested) components in mappers and reducers</a:t>
            </a:r>
            <a:endParaRPr lang="en-US" dirty="0"/>
          </a:p>
          <a:p>
            <a:endParaRPr lang="en-US" dirty="0"/>
          </a:p>
        </p:txBody>
      </p:sp>
    </p:spTree>
    <p:extLst>
      <p:ext uri="{BB962C8B-B14F-4D97-AF65-F5344CB8AC3E}">
        <p14:creationId xmlns:p14="http://schemas.microsoft.com/office/powerpoint/2010/main" val="426512500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Wikipedia (DNA)</a:t>
            </a:r>
            <a:endParaRPr lang="en-US" sz="1000" b="0" dirty="0">
              <a:solidFill>
                <a:schemeClr val="bg1"/>
              </a:solidFill>
            </a:endParaRPr>
          </a:p>
        </p:txBody>
      </p:sp>
      <p:pic>
        <p:nvPicPr>
          <p:cNvPr id="7" name="Picture 6" descr="Benzopyrene_DNA_adduct_1JDG.png"/>
          <p:cNvPicPr>
            <a:picLocks noChangeAspect="1"/>
          </p:cNvPicPr>
          <p:nvPr/>
        </p:nvPicPr>
        <p:blipFill>
          <a:blip r:embed="rId2" cstate="print"/>
          <a:stretch>
            <a:fillRect/>
          </a:stretch>
        </p:blipFill>
        <p:spPr>
          <a:xfrm>
            <a:off x="2095500" y="0"/>
            <a:ext cx="4953000" cy="6858000"/>
          </a:xfrm>
          <a:prstGeom prst="rect">
            <a:avLst/>
          </a:prstGeom>
        </p:spPr>
      </p:pic>
    </p:spTree>
    <p:extLst>
      <p:ext uri="{BB962C8B-B14F-4D97-AF65-F5344CB8AC3E}">
        <p14:creationId xmlns:p14="http://schemas.microsoft.com/office/powerpoint/2010/main" val="350005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Picture 27" descr="Benzopyrene_DNA_adduct_1JDG.png"/>
          <p:cNvPicPr>
            <a:picLocks noChangeAspect="1"/>
          </p:cNvPicPr>
          <p:nvPr/>
        </p:nvPicPr>
        <p:blipFill>
          <a:blip r:embed="rId2" cstate="print"/>
          <a:stretch>
            <a:fillRect/>
          </a:stretch>
        </p:blipFill>
        <p:spPr>
          <a:xfrm>
            <a:off x="152400" y="1676400"/>
            <a:ext cx="1871133" cy="2590800"/>
          </a:xfrm>
          <a:prstGeom prst="rect">
            <a:avLst/>
          </a:prstGeom>
        </p:spPr>
      </p:pic>
      <p:pic>
        <p:nvPicPr>
          <p:cNvPr id="3" name="Picture 8" descr="enlrg-figure3"/>
          <p:cNvPicPr>
            <a:picLocks noChangeAspect="1" noChangeArrowheads="1"/>
          </p:cNvPicPr>
          <p:nvPr/>
        </p:nvPicPr>
        <p:blipFill>
          <a:blip r:embed="rId3" cstate="print"/>
          <a:srcRect/>
          <a:stretch>
            <a:fillRect/>
          </a:stretch>
        </p:blipFill>
        <p:spPr bwMode="auto">
          <a:xfrm>
            <a:off x="2921000" y="2057400"/>
            <a:ext cx="2146300" cy="1676400"/>
          </a:xfrm>
          <a:prstGeom prst="rect">
            <a:avLst/>
          </a:prstGeom>
          <a:noFill/>
          <a:ln w="9525">
            <a:noFill/>
            <a:miter lim="800000"/>
            <a:headEnd/>
            <a:tailEnd/>
          </a:ln>
          <a:effectLst>
            <a:outerShdw dist="38100" dir="2700000" algn="br" rotWithShape="0">
              <a:srgbClr val="808080">
                <a:alpha val="42999"/>
              </a:srgbClr>
            </a:outerShdw>
          </a:effectLst>
        </p:spPr>
      </p:pic>
      <p:sp>
        <p:nvSpPr>
          <p:cNvPr id="5" name="Right Arrow 4"/>
          <p:cNvSpPr>
            <a:spLocks noChangeArrowheads="1"/>
          </p:cNvSpPr>
          <p:nvPr/>
        </p:nvSpPr>
        <p:spPr bwMode="auto">
          <a:xfrm>
            <a:off x="2147888" y="2620963"/>
            <a:ext cx="595312" cy="593725"/>
          </a:xfrm>
          <a:prstGeom prst="rightArrow">
            <a:avLst>
              <a:gd name="adj1" fmla="val 50000"/>
              <a:gd name="adj2" fmla="val 50134"/>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6" name="TextBox 5"/>
          <p:cNvSpPr txBox="1"/>
          <p:nvPr/>
        </p:nvSpPr>
        <p:spPr>
          <a:xfrm>
            <a:off x="6030913" y="1600200"/>
            <a:ext cx="2408288"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endParaRPr lang="en-US" sz="1100">
              <a:solidFill>
                <a:srgbClr val="FF6600"/>
              </a:solidFill>
              <a:latin typeface="Gill Sans"/>
              <a:cs typeface="Gill Sans"/>
            </a:endParaRPr>
          </a:p>
        </p:txBody>
      </p:sp>
      <p:sp>
        <p:nvSpPr>
          <p:cNvPr id="7" name="TextBox 6"/>
          <p:cNvSpPr txBox="1"/>
          <p:nvPr/>
        </p:nvSpPr>
        <p:spPr>
          <a:xfrm>
            <a:off x="6107113" y="1795463"/>
            <a:ext cx="2295257"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8" name="TextBox 7"/>
          <p:cNvSpPr txBox="1"/>
          <p:nvPr/>
        </p:nvSpPr>
        <p:spPr>
          <a:xfrm>
            <a:off x="6027738" y="2024063"/>
            <a:ext cx="2308620" cy="261610"/>
          </a:xfrm>
          <a:prstGeom prst="rect">
            <a:avLst/>
          </a:prstGeom>
          <a:noFill/>
        </p:spPr>
        <p:txBody>
          <a:bodyPr wrap="none">
            <a:spAutoFit/>
          </a:bodyPr>
          <a:lstStyle/>
          <a:p>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9" name="TextBox 8"/>
          <p:cNvSpPr txBox="1"/>
          <p:nvPr/>
        </p:nvSpPr>
        <p:spPr>
          <a:xfrm>
            <a:off x="5802313" y="2209800"/>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0" name="TextBox 9"/>
          <p:cNvSpPr txBox="1"/>
          <p:nvPr/>
        </p:nvSpPr>
        <p:spPr>
          <a:xfrm>
            <a:off x="6010275" y="2405063"/>
            <a:ext cx="1762021" cy="261610"/>
          </a:xfrm>
          <a:prstGeom prst="rect">
            <a:avLst/>
          </a:prstGeom>
          <a:noFill/>
        </p:spPr>
        <p:txBody>
          <a:bodyPr wrap="none">
            <a:spAutoFit/>
          </a:bodyPr>
          <a:lstStyle/>
          <a:p>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1" name="TextBox 10"/>
          <p:cNvSpPr txBox="1"/>
          <p:nvPr/>
        </p:nvSpPr>
        <p:spPr>
          <a:xfrm>
            <a:off x="6335713" y="2590800"/>
            <a:ext cx="2219284"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2" name="TextBox 11"/>
          <p:cNvSpPr txBox="1"/>
          <p:nvPr/>
        </p:nvSpPr>
        <p:spPr>
          <a:xfrm>
            <a:off x="6010275" y="27987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3" name="TextBox 12"/>
          <p:cNvSpPr txBox="1"/>
          <p:nvPr/>
        </p:nvSpPr>
        <p:spPr>
          <a:xfrm>
            <a:off x="6259513" y="30019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4" name="TextBox 13"/>
          <p:cNvSpPr txBox="1"/>
          <p:nvPr/>
        </p:nvSpPr>
        <p:spPr>
          <a:xfrm>
            <a:off x="6391275" y="3230563"/>
            <a:ext cx="2403948"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5" name="TextBox 14"/>
          <p:cNvSpPr txBox="1"/>
          <p:nvPr/>
        </p:nvSpPr>
        <p:spPr>
          <a:xfrm>
            <a:off x="6335713" y="3459163"/>
            <a:ext cx="2629803" cy="261610"/>
          </a:xfrm>
          <a:prstGeom prst="rect">
            <a:avLst/>
          </a:prstGeom>
          <a:noFill/>
        </p:spPr>
        <p:txBody>
          <a:bodyPr wrap="none">
            <a:spAutoFit/>
          </a:bodyPr>
          <a:lstStyle/>
          <a:p>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6" name="TextBox 15"/>
          <p:cNvSpPr txBox="1"/>
          <p:nvPr/>
        </p:nvSpPr>
        <p:spPr>
          <a:xfrm>
            <a:off x="6411913" y="3687763"/>
            <a:ext cx="2407943" cy="261610"/>
          </a:xfrm>
          <a:prstGeom prst="rect">
            <a:avLst/>
          </a:prstGeom>
          <a:noFill/>
        </p:spPr>
        <p:txBody>
          <a:bodyPr wrap="none">
            <a:spAutoFit/>
          </a:bodyPr>
          <a:lstStyle/>
          <a:p>
            <a:r>
              <a:rPr lang="en-US" sz="1100">
                <a:solidFill>
                  <a:srgbClr val="0D0DFF"/>
                </a:solidFill>
                <a:latin typeface="Gill Sans"/>
                <a:cs typeface="Gill Sans"/>
              </a:rPr>
              <a:t>C</a:t>
            </a:r>
            <a:r>
              <a:rPr lang="en-US" sz="1100">
                <a:solidFill>
                  <a:srgbClr val="008000"/>
                </a:solidFill>
                <a:latin typeface="Gill Sans"/>
                <a:cs typeface="Gill Sans"/>
              </a:rPr>
              <a:t>GG</a:t>
            </a:r>
            <a:r>
              <a:rPr lang="en-US" sz="1100">
                <a:solidFill>
                  <a:srgbClr val="FF6600"/>
                </a:solidFill>
                <a:latin typeface="Gill Sans"/>
                <a:cs typeface="Gill Sans"/>
              </a:rPr>
              <a:t>T</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endParaRPr lang="en-US" sz="1100">
              <a:solidFill>
                <a:srgbClr val="FF6600"/>
              </a:solidFill>
              <a:latin typeface="Gill Sans"/>
              <a:cs typeface="Gill Sans"/>
            </a:endParaRPr>
          </a:p>
        </p:txBody>
      </p:sp>
      <p:sp>
        <p:nvSpPr>
          <p:cNvPr id="17" name="TextBox 16"/>
          <p:cNvSpPr txBox="1"/>
          <p:nvPr/>
        </p:nvSpPr>
        <p:spPr>
          <a:xfrm>
            <a:off x="6010275" y="3883025"/>
            <a:ext cx="2512295" cy="261610"/>
          </a:xfrm>
          <a:prstGeom prst="rect">
            <a:avLst/>
          </a:prstGeom>
          <a:noFill/>
        </p:spPr>
        <p:txBody>
          <a:bodyPr wrap="none">
            <a:spAutoFit/>
          </a:bodyPr>
          <a:lstStyle/>
          <a:p>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FF6600"/>
                </a:solidFill>
                <a:latin typeface="Gill Sans"/>
                <a:cs typeface="Gill Sans"/>
              </a:rPr>
              <a:t>TT</a:t>
            </a:r>
            <a:r>
              <a:rPr lang="en-US" sz="1100">
                <a:solidFill>
                  <a:srgbClr val="FF0000"/>
                </a:solidFill>
                <a:latin typeface="Gill Sans"/>
                <a:cs typeface="Gill Sans"/>
              </a:rPr>
              <a:t>A</a:t>
            </a:r>
            <a:r>
              <a:rPr lang="en-US" sz="1100">
                <a:solidFill>
                  <a:srgbClr val="0D0DFF"/>
                </a:solidFill>
                <a:latin typeface="Gill Sans"/>
                <a:cs typeface="Gill Sans"/>
              </a:rPr>
              <a:t>C</a:t>
            </a:r>
            <a:r>
              <a:rPr lang="en-US" sz="1100">
                <a:solidFill>
                  <a:srgbClr val="FF6600"/>
                </a:solidFill>
                <a:latin typeface="Gill Sans"/>
                <a:cs typeface="Gill Sans"/>
              </a:rPr>
              <a:t>T</a:t>
            </a:r>
            <a:r>
              <a:rPr lang="en-US" sz="1100">
                <a:solidFill>
                  <a:srgbClr val="FF0000"/>
                </a:solidFill>
                <a:latin typeface="Gill Sans"/>
                <a:cs typeface="Gill Sans"/>
              </a:rPr>
              <a:t>A</a:t>
            </a:r>
            <a:r>
              <a:rPr lang="en-US" sz="1100">
                <a:solidFill>
                  <a:srgbClr val="FF6600"/>
                </a:solidFill>
                <a:latin typeface="Gill Sans"/>
                <a:cs typeface="Gill Sans"/>
              </a:rPr>
              <a:t>T</a:t>
            </a:r>
            <a:r>
              <a:rPr lang="en-US" sz="1100">
                <a:solidFill>
                  <a:srgbClr val="008000"/>
                </a:solidFill>
                <a:latin typeface="Gill Sans"/>
                <a:cs typeface="Gill Sans"/>
              </a:rPr>
              <a:t>G</a:t>
            </a:r>
            <a:r>
              <a:rPr lang="en-US" sz="1100">
                <a:solidFill>
                  <a:srgbClr val="0D0DFF"/>
                </a:solidFill>
                <a:latin typeface="Gill Sans"/>
                <a:cs typeface="Gill Sans"/>
              </a:rPr>
              <a:t>C</a:t>
            </a:r>
            <a:r>
              <a:rPr lang="en-US" sz="1100">
                <a:solidFill>
                  <a:srgbClr val="008000"/>
                </a:solidFill>
                <a:latin typeface="Gill Sans"/>
                <a:cs typeface="Gill Sans"/>
              </a:rPr>
              <a:t>GGG</a:t>
            </a:r>
            <a:r>
              <a:rPr lang="en-US" sz="1100">
                <a:solidFill>
                  <a:srgbClr val="0D0DFF"/>
                </a:solidFill>
                <a:latin typeface="Gill Sans"/>
                <a:cs typeface="Gill Sans"/>
              </a:rPr>
              <a:t>CCCC</a:t>
            </a:r>
            <a:r>
              <a:rPr lang="en-US" sz="1100">
                <a:solidFill>
                  <a:srgbClr val="FF6600"/>
                </a:solidFill>
                <a:latin typeface="Gill Sans"/>
                <a:cs typeface="Gill Sans"/>
              </a:rPr>
              <a:t>TT</a:t>
            </a:r>
          </a:p>
        </p:txBody>
      </p:sp>
      <p:sp>
        <p:nvSpPr>
          <p:cNvPr id="18" name="TextBox 17"/>
          <p:cNvSpPr txBox="1">
            <a:spLocks noChangeArrowheads="1"/>
          </p:cNvSpPr>
          <p:nvPr/>
        </p:nvSpPr>
        <p:spPr bwMode="auto">
          <a:xfrm>
            <a:off x="851693" y="2305050"/>
            <a:ext cx="763588" cy="1200150"/>
          </a:xfrm>
          <a:prstGeom prst="rect">
            <a:avLst/>
          </a:prstGeom>
          <a:ln>
            <a:headEnd/>
            <a:tailEnd/>
          </a:ln>
        </p:spPr>
        <p:style>
          <a:lnRef idx="0">
            <a:schemeClr val="accent2"/>
          </a:lnRef>
          <a:fillRef idx="3">
            <a:schemeClr val="accent2"/>
          </a:fillRef>
          <a:effectRef idx="3">
            <a:schemeClr val="accent2"/>
          </a:effectRef>
          <a:fontRef idx="minor">
            <a:schemeClr val="lt1"/>
          </a:fontRef>
        </p:style>
        <p:txBody>
          <a:bodyPr>
            <a:spAutoFit/>
          </a:bodyPr>
          <a:lstStyle/>
          <a:p>
            <a:pPr algn="ctr"/>
            <a:r>
              <a:rPr lang="en-US" sz="7200" dirty="0">
                <a:solidFill>
                  <a:srgbClr val="E6F3F6"/>
                </a:solidFill>
                <a:latin typeface="Gill Sans"/>
                <a:cs typeface="Gill Sans"/>
              </a:rPr>
              <a:t>?</a:t>
            </a:r>
          </a:p>
        </p:txBody>
      </p:sp>
      <p:sp>
        <p:nvSpPr>
          <p:cNvPr id="19" name="Right Arrow 18"/>
          <p:cNvSpPr>
            <a:spLocks noChangeArrowheads="1"/>
          </p:cNvSpPr>
          <p:nvPr/>
        </p:nvSpPr>
        <p:spPr bwMode="auto">
          <a:xfrm>
            <a:off x="5230813" y="2620963"/>
            <a:ext cx="593725" cy="593725"/>
          </a:xfrm>
          <a:prstGeom prst="rightArrow">
            <a:avLst>
              <a:gd name="adj1" fmla="val 50000"/>
              <a:gd name="adj2" fmla="val 50000"/>
            </a:avLst>
          </a:prstGeom>
          <a:ln>
            <a:headEnd/>
            <a:tailEnd/>
          </a:ln>
        </p:spPr>
        <p:style>
          <a:lnRef idx="0">
            <a:schemeClr val="accent2"/>
          </a:lnRef>
          <a:fillRef idx="3">
            <a:schemeClr val="accent2"/>
          </a:fillRef>
          <a:effectRef idx="3">
            <a:schemeClr val="accent2"/>
          </a:effectRef>
          <a:fontRef idx="minor">
            <a:schemeClr val="lt1"/>
          </a:fontRef>
        </p:style>
        <p:txBody>
          <a:bodyPr/>
          <a:lstStyle/>
          <a:p>
            <a:endParaRPr lang="en-US">
              <a:latin typeface="Gill Sans"/>
              <a:cs typeface="Gill Sans"/>
            </a:endParaRPr>
          </a:p>
        </p:txBody>
      </p:sp>
      <p:sp>
        <p:nvSpPr>
          <p:cNvPr id="20" name="TextBox 25"/>
          <p:cNvSpPr txBox="1">
            <a:spLocks noChangeArrowheads="1"/>
          </p:cNvSpPr>
          <p:nvPr/>
        </p:nvSpPr>
        <p:spPr bwMode="auto">
          <a:xfrm>
            <a:off x="661987" y="4830763"/>
            <a:ext cx="1143000" cy="584775"/>
          </a:xfrm>
          <a:prstGeom prst="rect">
            <a:avLst/>
          </a:prstGeom>
          <a:noFill/>
          <a:ln w="9525">
            <a:noFill/>
            <a:miter lim="800000"/>
            <a:headEnd/>
            <a:tailEnd/>
          </a:ln>
        </p:spPr>
        <p:txBody>
          <a:bodyPr>
            <a:spAutoFit/>
          </a:bodyPr>
          <a:lstStyle/>
          <a:p>
            <a:pPr algn="ctr"/>
            <a:r>
              <a:rPr lang="en-US">
                <a:solidFill>
                  <a:schemeClr val="bg1"/>
                </a:solidFill>
                <a:latin typeface="Gill Sans"/>
                <a:cs typeface="Gill Sans"/>
              </a:rPr>
              <a:t>Subject genome</a:t>
            </a:r>
          </a:p>
        </p:txBody>
      </p:sp>
      <p:sp>
        <p:nvSpPr>
          <p:cNvPr id="21" name="TextBox 26"/>
          <p:cNvSpPr txBox="1">
            <a:spLocks noChangeArrowheads="1"/>
          </p:cNvSpPr>
          <p:nvPr/>
        </p:nvSpPr>
        <p:spPr bwMode="auto">
          <a:xfrm>
            <a:off x="3308350" y="5878513"/>
            <a:ext cx="1371600" cy="338554"/>
          </a:xfrm>
          <a:prstGeom prst="rect">
            <a:avLst/>
          </a:prstGeom>
          <a:noFill/>
          <a:ln w="9525">
            <a:noFill/>
            <a:miter lim="800000"/>
            <a:headEnd/>
            <a:tailEnd/>
          </a:ln>
        </p:spPr>
        <p:txBody>
          <a:bodyPr>
            <a:spAutoFit/>
          </a:bodyPr>
          <a:lstStyle/>
          <a:p>
            <a:pPr algn="ctr"/>
            <a:r>
              <a:rPr lang="en-US" dirty="0">
                <a:solidFill>
                  <a:schemeClr val="bg1"/>
                </a:solidFill>
                <a:latin typeface="Gill Sans"/>
                <a:cs typeface="Gill Sans"/>
              </a:rPr>
              <a:t>Sequencer</a:t>
            </a:r>
          </a:p>
        </p:txBody>
      </p:sp>
      <p:sp>
        <p:nvSpPr>
          <p:cNvPr id="22" name="TextBox 27"/>
          <p:cNvSpPr txBox="1">
            <a:spLocks noChangeArrowheads="1"/>
          </p:cNvSpPr>
          <p:nvPr/>
        </p:nvSpPr>
        <p:spPr bwMode="auto">
          <a:xfrm>
            <a:off x="7021513" y="4419600"/>
            <a:ext cx="1143000" cy="338554"/>
          </a:xfrm>
          <a:prstGeom prst="rect">
            <a:avLst/>
          </a:prstGeom>
          <a:noFill/>
          <a:ln w="9525">
            <a:noFill/>
            <a:miter lim="800000"/>
            <a:headEnd/>
            <a:tailEnd/>
          </a:ln>
        </p:spPr>
        <p:txBody>
          <a:bodyPr>
            <a:spAutoFit/>
          </a:bodyPr>
          <a:lstStyle/>
          <a:p>
            <a:r>
              <a:rPr lang="en-US">
                <a:solidFill>
                  <a:schemeClr val="bg1"/>
                </a:solidFill>
                <a:latin typeface="Gill Sans"/>
                <a:cs typeface="Gill Sans"/>
              </a:rPr>
              <a:t>Reads</a:t>
            </a:r>
          </a:p>
        </p:txBody>
      </p:sp>
      <p:pic>
        <p:nvPicPr>
          <p:cNvPr id="23" name="Picture 10" descr="solexa"/>
          <p:cNvPicPr>
            <a:picLocks noChangeAspect="1" noChangeArrowheads="1"/>
          </p:cNvPicPr>
          <p:nvPr/>
        </p:nvPicPr>
        <p:blipFill>
          <a:blip r:embed="rId4" cstate="print"/>
          <a:srcRect/>
          <a:stretch>
            <a:fillRect/>
          </a:stretch>
        </p:blipFill>
        <p:spPr bwMode="auto">
          <a:xfrm>
            <a:off x="2995681" y="609600"/>
            <a:ext cx="1996939" cy="1371600"/>
          </a:xfrm>
          <a:prstGeom prst="rect">
            <a:avLst/>
          </a:prstGeom>
          <a:noFill/>
          <a:ln w="9525">
            <a:noFill/>
            <a:miter lim="800000"/>
            <a:headEnd/>
            <a:tailEnd/>
          </a:ln>
        </p:spPr>
      </p:pic>
      <p:pic>
        <p:nvPicPr>
          <p:cNvPr id="25" name="Picture 11" descr="PR003742"/>
          <p:cNvPicPr>
            <a:picLocks noChangeAspect="1" noChangeArrowheads="1"/>
          </p:cNvPicPr>
          <p:nvPr/>
        </p:nvPicPr>
        <p:blipFill>
          <a:blip r:embed="rId5" cstate="print"/>
          <a:srcRect/>
          <a:stretch>
            <a:fillRect/>
          </a:stretch>
        </p:blipFill>
        <p:spPr bwMode="auto">
          <a:xfrm>
            <a:off x="2965450" y="3867150"/>
            <a:ext cx="2057400" cy="1907178"/>
          </a:xfrm>
          <a:prstGeom prst="rect">
            <a:avLst/>
          </a:prstGeom>
          <a:noFill/>
          <a:ln w="9525">
            <a:noFill/>
            <a:miter lim="800000"/>
            <a:headEnd/>
            <a:tailEnd/>
          </a:ln>
        </p:spPr>
      </p:pic>
      <p:sp>
        <p:nvSpPr>
          <p:cNvPr id="24" name="TextBox 23"/>
          <p:cNvSpPr txBox="1"/>
          <p:nvPr/>
        </p:nvSpPr>
        <p:spPr>
          <a:xfrm>
            <a:off x="6166688" y="4800600"/>
            <a:ext cx="2531262" cy="830997"/>
          </a:xfrm>
          <a:prstGeom prst="rect">
            <a:avLst/>
          </a:prstGeom>
          <a:noFill/>
        </p:spPr>
        <p:txBody>
          <a:bodyPr wrap="none" rtlCol="0">
            <a:spAutoFit/>
          </a:bodyPr>
          <a:lstStyle/>
          <a:p>
            <a:r>
              <a:rPr lang="en-US" b="0" dirty="0" smtClean="0">
                <a:solidFill>
                  <a:schemeClr val="bg1"/>
                </a:solidFill>
                <a:latin typeface="Gill Sans"/>
                <a:cs typeface="Gill Sans"/>
              </a:rPr>
              <a:t>Human genome: 3 </a:t>
            </a:r>
            <a:r>
              <a:rPr lang="en-US" b="0" dirty="0" err="1" smtClean="0">
                <a:solidFill>
                  <a:schemeClr val="bg1"/>
                </a:solidFill>
                <a:latin typeface="Gill Sans"/>
                <a:cs typeface="Gill Sans"/>
              </a:rPr>
              <a:t>gbp</a:t>
            </a:r>
            <a:endParaRPr lang="en-US" b="0" dirty="0" smtClean="0">
              <a:solidFill>
                <a:schemeClr val="bg1"/>
              </a:solidFill>
              <a:latin typeface="Gill Sans"/>
              <a:cs typeface="Gill Sans"/>
            </a:endParaRPr>
          </a:p>
          <a:p>
            <a:r>
              <a:rPr lang="en-US" b="0" dirty="0" smtClean="0">
                <a:solidFill>
                  <a:schemeClr val="bg1"/>
                </a:solidFill>
                <a:latin typeface="Gill Sans"/>
                <a:cs typeface="Gill Sans"/>
              </a:rPr>
              <a:t>A few billion short reads </a:t>
            </a:r>
            <a:br>
              <a:rPr lang="en-US" b="0" dirty="0" smtClean="0">
                <a:solidFill>
                  <a:schemeClr val="bg1"/>
                </a:solidFill>
                <a:latin typeface="Gill Sans"/>
                <a:cs typeface="Gill Sans"/>
              </a:rPr>
            </a:br>
            <a:r>
              <a:rPr lang="en-US" b="0" dirty="0" smtClean="0">
                <a:solidFill>
                  <a:schemeClr val="bg1"/>
                </a:solidFill>
                <a:latin typeface="Gill Sans"/>
                <a:cs typeface="Gill Sans"/>
              </a:rPr>
              <a:t>(~100 GB compressed data)</a:t>
            </a:r>
            <a:endParaRPr lang="en-US" b="0" dirty="0">
              <a:solidFill>
                <a:schemeClr val="bg1"/>
              </a:solidFill>
              <a:latin typeface="Gill Sans"/>
              <a:cs typeface="Gill Sans"/>
            </a:endParaRPr>
          </a:p>
        </p:txBody>
      </p:sp>
    </p:spTree>
    <p:extLst>
      <p:ext uri="{BB962C8B-B14F-4D97-AF65-F5344CB8AC3E}">
        <p14:creationId xmlns:p14="http://schemas.microsoft.com/office/powerpoint/2010/main" val="127710273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dissolve">
                                      <p:cBhvr>
                                        <p:cTn id="11" dur="500"/>
                                        <p:tgtEl>
                                          <p:spTgt spid="1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6"/>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8"/>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14"/>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7"/>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0"/>
                                          </p:stCondLst>
                                        </p:cTn>
                                        <p:tgtEl>
                                          <p:spTgt spid="22"/>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19"/>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1" presetClass="entr" presetSubtype="0" fill="hold" grpId="0" nodeType="clickEffect">
                                  <p:stCondLst>
                                    <p:cond delay="0"/>
                                  </p:stCondLst>
                                  <p:childTnLst>
                                    <p:set>
                                      <p:cBhvr>
                                        <p:cTn id="57"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p:bldP spid="8" grpId="0"/>
      <p:bldP spid="9" grpId="0"/>
      <p:bldP spid="10" grpId="0"/>
      <p:bldP spid="11" grpId="0"/>
      <p:bldP spid="12" grpId="0"/>
      <p:bldP spid="13" grpId="0"/>
      <p:bldP spid="14" grpId="0"/>
      <p:bldP spid="15" grpId="0"/>
      <p:bldP spid="16" grpId="0"/>
      <p:bldP spid="17" grpId="0"/>
      <p:bldP spid="18" grpId="0" animBg="1"/>
      <p:bldP spid="19" grpId="0" animBg="1"/>
      <p:bldP spid="20" grpId="0"/>
      <p:bldP spid="21" grpId="0"/>
      <p:bldP spid="22" grpId="0"/>
      <p:bldP spid="24" grpId="0"/>
    </p:bld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53630</TotalTime>
  <Words>2603</Words>
  <Application>Microsoft Macintosh PowerPoint</Application>
  <PresentationFormat>On-screen Show (4:3)</PresentationFormat>
  <Paragraphs>525</Paragraphs>
  <Slides>73</Slides>
  <Notes>1</Notes>
  <HiddenSlides>0</HiddenSlides>
  <MMClips>0</MMClips>
  <ScaleCrop>false</ScaleCrop>
  <HeadingPairs>
    <vt:vector size="4" baseType="variant">
      <vt:variant>
        <vt:lpstr>Theme</vt:lpstr>
      </vt:variant>
      <vt:variant>
        <vt:i4>1</vt:i4>
      </vt:variant>
      <vt:variant>
        <vt:lpstr>Slide Titles</vt:lpstr>
      </vt:variant>
      <vt:variant>
        <vt:i4>73</vt:i4>
      </vt:variant>
    </vt:vector>
  </HeadingPairs>
  <TitlesOfParts>
    <vt:vector size="74" baseType="lpstr">
      <vt:lpstr>Default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to do with more data?</vt:lpstr>
      <vt:lpstr>PowerPoint Presentation</vt:lpstr>
      <vt:lpstr>PowerPoint Presentation</vt:lpstr>
      <vt:lpstr>No data like more data!</vt:lpstr>
      <vt:lpstr>PowerPoint Presentation</vt:lpstr>
      <vt:lpstr>PowerPoint Presentation</vt:lpstr>
      <vt:lpstr>PowerPoint Presentation</vt:lpstr>
      <vt:lpstr>Database Workloads</vt:lpstr>
      <vt:lpstr>One Database or Two?</vt:lpstr>
      <vt:lpstr>PowerPoint Presentation</vt:lpstr>
      <vt:lpstr>OLTP/OLAP Architecture</vt:lpstr>
      <vt:lpstr>OLTP/OLAP Integration</vt:lpstr>
      <vt:lpstr>What do you actually do?</vt:lpstr>
      <vt:lpstr>Structure of Data Warehouses</vt:lpstr>
      <vt:lpstr>OLAP Cubes</vt:lpstr>
      <vt:lpstr>OLAP Cubes: Research Challenges</vt:lpstr>
      <vt:lpstr>Fast forward…</vt:lpstr>
      <vt:lpstr>PowerPoint Presentation</vt:lpstr>
      <vt:lpstr>ETL Bottleneck</vt:lpstr>
      <vt:lpstr>What’s changed?</vt:lpstr>
      <vt:lpstr>Virtuous Product Cycle</vt:lpstr>
      <vt:lpstr>What do you actually do?</vt:lpstr>
      <vt:lpstr>Virtuous Product Cycle</vt:lpstr>
      <vt:lpstr>PowerPoint Presentation</vt:lpstr>
      <vt:lpstr>Known and Unknown Unknowns</vt:lpstr>
      <vt:lpstr>OLTP/OLAP Architecture</vt:lpstr>
      <vt:lpstr>OLTP/OLAP/Hadoop Architecture</vt:lpstr>
      <vt:lpstr>ETL: Redux</vt:lpstr>
      <vt:lpstr>PowerPoint Presentation</vt:lpstr>
      <vt:lpstr>PowerPoint Presentation</vt:lpstr>
      <vt:lpstr>PowerPoint Presentation</vt:lpstr>
      <vt:lpstr>PowerPoint Presentation</vt:lpstr>
      <vt:lpstr>PowerPoint Presentation</vt:lpstr>
      <vt:lpstr>How will I actually learn Hadoop?</vt:lpstr>
      <vt:lpstr>Materials in the course</vt:lpstr>
      <vt:lpstr>PowerPoint Presentation</vt:lpstr>
      <vt:lpstr>Basic Hadoop API*</vt:lpstr>
      <vt:lpstr>Basic Hadoop API*</vt:lpstr>
      <vt:lpstr>A tale of two packages…</vt:lpstr>
      <vt:lpstr>Data Types in Hadoop: Keys and Values</vt:lpstr>
      <vt:lpstr>“Hello World”: Word Count</vt:lpstr>
      <vt:lpstr>“Hello World”: Word Count</vt:lpstr>
      <vt:lpstr>“Hello World”: Word Count</vt:lpstr>
      <vt:lpstr>Three Gotchas</vt:lpstr>
      <vt:lpstr>Getting Data to Mappers and Reducers</vt:lpstr>
      <vt:lpstr>Complex Data Types in Hadoop</vt:lpstr>
      <vt:lpstr>Basic Cluster Components*</vt:lpstr>
      <vt:lpstr>Putting everything together…</vt:lpstr>
      <vt:lpstr>Anatomy of a Job</vt:lpstr>
      <vt:lpstr>Anatomy of a Job</vt:lpstr>
      <vt:lpstr>PowerPoint Presentation</vt:lpstr>
      <vt:lpstr>PowerPoint Presentation</vt:lpstr>
      <vt:lpstr>PowerPoint Presentation</vt:lpstr>
      <vt:lpstr>PowerPoint Presentation</vt:lpstr>
      <vt:lpstr>Input and Output</vt:lpstr>
      <vt:lpstr>Shuffle and Sort in Hadoop</vt:lpstr>
      <vt:lpstr>Shuffle and Sort</vt:lpstr>
      <vt:lpstr>Hadoop Workflow</vt:lpstr>
      <vt:lpstr>Recommended Workflow</vt:lpstr>
      <vt:lpstr>Debugging Hadoop</vt:lpstr>
      <vt:lpstr>Code Execution Environments</vt:lpstr>
      <vt:lpstr>Hadoop Debugging Strategies</vt:lpstr>
      <vt:lpstr>PowerPoint Presentation</vt:lpstr>
    </vt:vector>
  </TitlesOfParts>
  <Company>University of Maryland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Jimmy Lin</cp:lastModifiedBy>
  <cp:revision>10897</cp:revision>
  <dcterms:created xsi:type="dcterms:W3CDTF">2012-08-31T06:36:49Z</dcterms:created>
  <dcterms:modified xsi:type="dcterms:W3CDTF">2015-01-29T15:01:23Z</dcterms:modified>
</cp:coreProperties>
</file>